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76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257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3654558"/>
      </p:ext>
    </p:extLst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6042962"/>
      </p:ext>
    </p:extLst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9724299"/>
      </p:ext>
    </p:extLst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877519"/>
      </p:ext>
    </p:extLst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203844"/>
      </p:ext>
    </p:extLst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8303293"/>
      </p:ext>
    </p:extLst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2693273"/>
      </p:ext>
    </p:extLst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492820"/>
      </p:ext>
    </p:extLst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687681"/>
      </p:ext>
    </p:extLst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1135680"/>
      </p:ext>
    </p:extLst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7934768"/>
      </p:ext>
    </p:extLst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3EE58-742E-460C-8BCB-141E2D36E579}" type="datetimeFigureOut">
              <a:rPr lang="it-IT" smtClean="0"/>
              <a:t>26/02/2015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AD040-75DA-476E-BADF-F1322BF6F5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923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qscuolaSNV@invalsi.it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valutazionescuole@istruzione.it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67944" y="188640"/>
            <a:ext cx="1003300" cy="979487"/>
          </a:xfrm>
          <a:prstGeom prst="rect">
            <a:avLst/>
          </a:prstGeom>
          <a:noFill/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-612006" y="1268760"/>
            <a:ext cx="10363200" cy="12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it-IT" sz="2000" i="1" dirty="0" smtClean="0">
                <a:solidFill>
                  <a:srgbClr val="000099"/>
                </a:solidFill>
                <a:latin typeface="Verdana" pitchFamily="34" charset="0"/>
              </a:rPr>
              <a:t>Ministero dell’Istruzione, dell’Università e della Ricerca</a:t>
            </a:r>
            <a:br>
              <a:rPr lang="it-IT" altLang="it-IT" sz="2000" i="1" dirty="0" smtClean="0">
                <a:solidFill>
                  <a:srgbClr val="000099"/>
                </a:solidFill>
                <a:latin typeface="Verdana" pitchFamily="34" charset="0"/>
              </a:rPr>
            </a:br>
            <a:r>
              <a:rPr lang="it-IT" altLang="it-IT" sz="2000" i="1" dirty="0" smtClean="0">
                <a:solidFill>
                  <a:srgbClr val="000099"/>
                </a:solidFill>
                <a:latin typeface="Verdana" pitchFamily="34" charset="0"/>
              </a:rPr>
              <a:t>Ufficio Scolastico Regionale per la Basilicata</a:t>
            </a:r>
            <a:br>
              <a:rPr lang="it-IT" altLang="it-IT" sz="2000" i="1" dirty="0" smtClean="0">
                <a:solidFill>
                  <a:srgbClr val="000099"/>
                </a:solidFill>
                <a:latin typeface="Verdana" pitchFamily="34" charset="0"/>
              </a:rPr>
            </a:br>
            <a:r>
              <a:rPr lang="it-IT" altLang="it-IT" sz="2000" i="1" dirty="0" smtClean="0">
                <a:solidFill>
                  <a:srgbClr val="000099"/>
                </a:solidFill>
                <a:latin typeface="Verdana" pitchFamily="34" charset="0"/>
              </a:rPr>
              <a:t>Direzione Generale</a:t>
            </a:r>
            <a:br>
              <a:rPr lang="it-IT" altLang="it-IT" sz="2000" i="1" dirty="0" smtClean="0">
                <a:solidFill>
                  <a:srgbClr val="000099"/>
                </a:solidFill>
                <a:latin typeface="Verdana" pitchFamily="34" charset="0"/>
              </a:rPr>
            </a:br>
            <a:r>
              <a:rPr lang="it-IT" altLang="it-IT" sz="2000" i="1" dirty="0" smtClean="0">
                <a:solidFill>
                  <a:srgbClr val="000099"/>
                </a:solidFill>
                <a:latin typeface="Verdana" pitchFamily="34" charset="0"/>
              </a:rPr>
              <a:t>Piazza delle Regioni - 85100 Potenza</a:t>
            </a:r>
            <a:endParaRPr lang="it-IT" altLang="it-IT" sz="2000" i="1" dirty="0">
              <a:solidFill>
                <a:srgbClr val="000099"/>
              </a:solidFill>
              <a:latin typeface="Verdana" pitchFamily="34" charset="0"/>
            </a:endParaRPr>
          </a:p>
        </p:txBody>
      </p:sp>
      <p:sp>
        <p:nvSpPr>
          <p:cNvPr id="11" name="Text Box 6" descr="Bouquet"/>
          <p:cNvSpPr txBox="1">
            <a:spLocks noChangeArrowheads="1"/>
          </p:cNvSpPr>
          <p:nvPr/>
        </p:nvSpPr>
        <p:spPr bwMode="auto">
          <a:xfrm>
            <a:off x="388913" y="2982912"/>
            <a:ext cx="8503568" cy="2246769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altLang="it-IT" sz="2400" u="sng" dirty="0" smtClean="0">
                <a:latin typeface="Verdana" pitchFamily="34" charset="0"/>
              </a:rPr>
              <a:t>INCONTRI DEL 13/19/25 </a:t>
            </a:r>
            <a:r>
              <a:rPr lang="it-IT" altLang="it-IT" sz="2400" u="sng" dirty="0" smtClean="0">
                <a:latin typeface="Verdana" pitchFamily="34" charset="0"/>
              </a:rPr>
              <a:t>FEBBRAIO 2015</a:t>
            </a:r>
            <a:endParaRPr lang="it-IT" altLang="it-IT" sz="2400" u="sng" dirty="0">
              <a:latin typeface="Verdana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it-IT" altLang="it-IT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AVVIO DEL SISTEMA NAZIONALE DI VALUTAZIONE</a:t>
            </a:r>
            <a:endParaRPr lang="it-IT" altLang="it-IT" sz="3200" i="1" dirty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it-IT" altLang="it-IT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U.S.R. BASILICATA D.T. Nicola CAPUTO</a:t>
            </a:r>
            <a:endParaRPr lang="it-IT" altLang="it-IT" sz="24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02921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-17016" y="0"/>
            <a:ext cx="916101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solidFill>
                  <a:prstClr val="black"/>
                </a:solidFill>
                <a:latin typeface="Verdana"/>
                <a:ea typeface="Calibri"/>
                <a:cs typeface="Times New Roman"/>
              </a:rPr>
              <a:t>educativi speciali, continuità dei percorsi scolastici. Inoltre sono state recepite le indicazioni e le linee guida, fornite alle scuole dal MIUR, su temi quali l'orientamento e l'inclusione degli studenti stranieri.</a:t>
            </a:r>
            <a:endParaRPr lang="it-IT" sz="2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9902" y="1623595"/>
            <a:ext cx="9152508" cy="3461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/>
                <a:ea typeface="Calibri"/>
                <a:cs typeface="Times New Roman"/>
              </a:rPr>
              <a:t>Relativamente alle pratiche gestionali e organizzative, i riferimenti teorici derivano dagli studi sul </a:t>
            </a:r>
            <a:r>
              <a:rPr lang="it-IT" sz="2400" i="1" dirty="0">
                <a:latin typeface="Verdana"/>
                <a:ea typeface="Calibri"/>
                <a:cs typeface="Times New Roman"/>
              </a:rPr>
              <a:t>management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e la </a:t>
            </a:r>
            <a:r>
              <a:rPr lang="it-IT" sz="2400" i="1" dirty="0">
                <a:latin typeface="Verdana"/>
                <a:ea typeface="Calibri"/>
                <a:cs typeface="Times New Roman"/>
              </a:rPr>
              <a:t>leadership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scolastici </a:t>
            </a:r>
            <a:r>
              <a:rPr lang="it-IT" sz="2400" u="sng" dirty="0">
                <a:latin typeface="Verdana"/>
                <a:ea typeface="Calibri"/>
                <a:cs typeface="Times New Roman"/>
              </a:rPr>
              <a:t>nell’ambito delle teorie sulla organizzazione del lavoro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. I concetti chiave sono: la gestione e la valorizzazione delle risorse umane ed economiche, la pianificazione delle azioni e il monitoraggio, la condivisione dei valori all'interno della comunità e il coinvolgimento degli stakeholder.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4941168"/>
            <a:ext cx="918654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/>
                <a:ea typeface="Calibri"/>
                <a:cs typeface="Times New Roman"/>
              </a:rPr>
              <a:t>Per l'autovalutazione delle scuole sono stati individuati i seguenti criteri generali: </a:t>
            </a:r>
            <a:r>
              <a:rPr lang="it-IT" sz="2400" u="sng" dirty="0">
                <a:latin typeface="Verdana"/>
                <a:ea typeface="Calibri"/>
                <a:cs typeface="Times New Roman"/>
              </a:rPr>
              <a:t>equità, partecipazione, qualità e differenziazione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; essi rappresentano i principi trasversali che orientano la riflessione nelle varie aree  dimensionali.</a:t>
            </a:r>
            <a:endParaRPr lang="it-IT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102855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620688"/>
            <a:ext cx="9144000" cy="5120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Equità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significa, principalmente, garantire a tutti gli studenti dei livelli essenziali di competenze.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Partecipazione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significa fare in modo che ciascuno studente, indipendentemente dalle situazioni di partenza, 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possa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usufruire di </a:t>
            </a:r>
            <a:r>
              <a:rPr lang="it-IT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servizi e interventi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partecipare alle attività della scuola.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Qualità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è riferita alle </a:t>
            </a:r>
            <a:r>
              <a:rPr lang="it-IT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attività e ai processi 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posti in essere nella Istituzione scolastica.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Differenziazione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significa “personalizzare” processi, interventi e attività in base alle specificità dei singoli studenti o di gruppi di studenti. </a:t>
            </a:r>
          </a:p>
        </p:txBody>
      </p:sp>
    </p:spTree>
    <p:extLst>
      <p:ext uri="{BB962C8B-B14F-4D97-AF65-F5344CB8AC3E}">
        <p14:creationId xmlns:p14="http://schemas.microsoft.com/office/powerpoint/2010/main" val="221668818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9144000" cy="4978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4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STRUTTURA DEL R.A.V.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 R.A.V. è costituito dalle seguenti 4 parti: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DESCRITTIVA ( sezione 1 con le sue 4 aree). Descrizione del contesto  e delle risorse.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VALUTATIVA ( sezione 2 con le sue 4 aree, sezione 3  con le sue 7 aree). Valutazione degli esiti e dei processi: 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ogni Istituzione scolastica “ si dà i voti ”.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METODOLOGICO-RIFLESSIVA ( sezione 4 ). Descrizione e valutazione del percorso di autovalutazione.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PROATTIVA ( sezione 5 ). Individuazione delle priorità e degli obiettivi di processo.</a:t>
            </a:r>
          </a:p>
        </p:txBody>
      </p:sp>
      <p:sp>
        <p:nvSpPr>
          <p:cNvPr id="3" name="Rettangolo 2"/>
          <p:cNvSpPr/>
          <p:nvPr/>
        </p:nvSpPr>
        <p:spPr>
          <a:xfrm>
            <a:off x="0" y="4869160"/>
            <a:ext cx="9144000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PARTE </a:t>
            </a:r>
            <a:r>
              <a:rPr lang="it-IT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DESCRITTIVA</a:t>
            </a:r>
            <a:endParaRPr lang="it-IT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parte descrittiva </a:t>
            </a:r>
            <a:r>
              <a:rPr lang="it-IT" sz="2400" i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Contesto e risorse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è divisa nelle seguenti 4 aree: </a:t>
            </a:r>
            <a:r>
              <a:rPr lang="it-IT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Popolazione scolastica. Territorio e capitale sociale. 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Risorse economiche e materiali</a:t>
            </a:r>
            <a:r>
              <a:rPr lang="it-IT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Risorse</a:t>
            </a: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13032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17152"/>
            <a:ext cx="9144000" cy="1753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it-IT" sz="2400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professionali.</a:t>
            </a:r>
            <a:endParaRPr lang="it-IT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it-IT" sz="2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Ciascuna area ha la seguente struttura: Definizione dell’area. Indicatori. Domande guida. Opportunità e vincoli.</a:t>
            </a:r>
            <a:endParaRPr lang="it-IT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1725969"/>
            <a:ext cx="9144000" cy="36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24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Percorso di elaborazione: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Lettura degli indicatori e dei relativi descrittori ( contenuti in 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“Mappa indicatori per Rapporto di Autovalutazione”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Domande guida per orientare la riflessione nella individuazione delle opportunità  e dei vincoli.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Descrizione delle opportunità e dei vincoli ( campi aperti ).</a:t>
            </a:r>
          </a:p>
        </p:txBody>
      </p:sp>
      <p:sp>
        <p:nvSpPr>
          <p:cNvPr id="4" name="Rettangolo 3"/>
          <p:cNvSpPr/>
          <p:nvPr/>
        </p:nvSpPr>
        <p:spPr>
          <a:xfrm>
            <a:off x="0" y="5013176"/>
            <a:ext cx="9036496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PARTE </a:t>
            </a:r>
            <a:r>
              <a:rPr lang="it-IT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VALUTATIVA</a:t>
            </a:r>
            <a:endParaRPr lang="it-IT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sezione 2, </a:t>
            </a:r>
            <a:r>
              <a:rPr lang="it-IT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Esiti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è divisa nelle seguenti 4 aree: </a:t>
            </a:r>
            <a:r>
              <a:rPr lang="it-IT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Risultati scolastici. Risultati nelle prove standardizzate. Competenze chiave e di cittadinanza. Risultati a distanza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805974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51775"/>
            <a:ext cx="9144000" cy="4850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sezione 3, </a:t>
            </a:r>
            <a:r>
              <a:rPr lang="it-IT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Processi,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è costituita dalle seguenti due parti: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Pratiche educative e didattiche, divisa nelle seguenti 4 aree: 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Curricolo, progettazione, valutazione. Ambiente di apprendimento. Inclusione e differenziazione. Continuità e orientamento</a:t>
            </a:r>
            <a:r>
              <a:rPr lang="it-IT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14400" indent="-4572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Pratiche gestionali e organizzative, divisa nelle seguenti 3 aree: 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Orientamento strategico e organizzativo della scuola. Sviluppo e valorizzazione delle risorse umane. Integrazione con il territorio e rapporti con le famiglie</a:t>
            </a:r>
            <a:r>
              <a:rPr lang="it-IT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879461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9144000" cy="2187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b="1" dirty="0">
                <a:latin typeface="Verdana"/>
                <a:ea typeface="Calibri"/>
                <a:cs typeface="Times New Roman"/>
              </a:rPr>
              <a:t>Ciascuna area ha la seguente struttura: Definizione dell’area. Indicatori. Domande guida. Punti di forza e punti di debolezza. Criterio di qualità. Espressione di un giudizio attraverso la rubrica di valutazione. Motivazione del giudizio assegnato.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64392" y="3327004"/>
            <a:ext cx="903649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/>
                <a:ea typeface="Calibri"/>
                <a:cs typeface="Times New Roman"/>
              </a:rPr>
              <a:t>Nella sezione 3 ( Processi ) ogni area è suddivisa in </a:t>
            </a:r>
            <a:r>
              <a:rPr lang="it-IT" sz="2400" u="sng" dirty="0" err="1">
                <a:latin typeface="Verdana"/>
                <a:ea typeface="Calibri"/>
                <a:cs typeface="Times New Roman"/>
              </a:rPr>
              <a:t>sottoaree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. Ciascuna </a:t>
            </a:r>
            <a:r>
              <a:rPr lang="it-IT" sz="2400" dirty="0" err="1">
                <a:latin typeface="Verdana"/>
                <a:ea typeface="Calibri"/>
                <a:cs typeface="Times New Roman"/>
              </a:rPr>
              <a:t>sottoarea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 ha: la sua definizione, i suoi indicatori, le sue domande guida,  i campi per la descrizione dei punti di forza e dei punti di debolezza.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640" y="2023704"/>
            <a:ext cx="91440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/>
                <a:ea typeface="Calibri"/>
                <a:cs typeface="Times New Roman"/>
              </a:rPr>
              <a:t>Per l’area 2.3 ( </a:t>
            </a:r>
            <a:r>
              <a:rPr lang="it-IT" sz="2400" u="sng" dirty="0">
                <a:latin typeface="Verdana"/>
                <a:ea typeface="Calibri"/>
                <a:cs typeface="Times New Roman"/>
              </a:rPr>
              <a:t>Competenze chiave e di cittadinanza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) non ci sono indicatori predefiniti , gli unici indicatori  che troveranno posto sono quelli che ciascuna scuola definirà.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-18604" y="5085184"/>
            <a:ext cx="9162604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Percorso di </a:t>
            </a:r>
            <a:r>
              <a:rPr lang="it-IT" sz="24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elaborazione:</a:t>
            </a:r>
            <a:endParaRPr lang="it-IT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235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Lettura e analisi degli indicatori e dei relativi descrittori : tale operazione consente anche il confronto con i valori di riferimento esterni.</a:t>
            </a:r>
            <a:endParaRPr lang="it-IT" sz="23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235194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-34982"/>
            <a:ext cx="9144000" cy="4311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Riflessione, attraverso le domande guida, su quanto è stato realizzato in ciascuna area ( o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sottoarea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), concentrandosi sui risultati allo scopo di individuare i punti di forza e di debolezza.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Descrizione dei punti di forza e di debolezza per ciascuna area ( o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sottoarea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Espressione di un giudizio per ogni </a:t>
            </a:r>
            <a:r>
              <a:rPr lang="it-IT" sz="24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area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attraverso la Rubrica di valutazione e dopo aver letto e ponderato il “Criterio di qualità”.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Motivazione del giudizio assegnato.</a:t>
            </a:r>
          </a:p>
        </p:txBody>
      </p:sp>
      <p:sp>
        <p:nvSpPr>
          <p:cNvPr id="3" name="Rettangolo 2"/>
          <p:cNvSpPr/>
          <p:nvPr/>
        </p:nvSpPr>
        <p:spPr>
          <a:xfrm>
            <a:off x="0" y="4149080"/>
            <a:ext cx="9144000" cy="2740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400" i="1" u="sng" dirty="0">
                <a:latin typeface="Verdana"/>
                <a:ea typeface="Calibri"/>
                <a:cs typeface="Times New Roman"/>
              </a:rPr>
              <a:t>OSSERVAZIONI</a:t>
            </a:r>
            <a:endParaRPr lang="it-IT" sz="2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it-IT" sz="2400" dirty="0">
                <a:latin typeface="Verdana"/>
                <a:ea typeface="Calibri"/>
                <a:cs typeface="Times New Roman"/>
              </a:rPr>
              <a:t>La rubrica di valutazione è espressa mediante una scala a 7 livelli: i livelli “dispari” sono corredati da una descrizione mentre quelli “pari” corrispondono a situazioni intermedie  la cui descrizione è a cura della scuola che ritiene di collocarsi nel livello.</a:t>
            </a:r>
            <a:endParaRPr lang="it-IT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7317929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9144000" cy="3461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it-IT" sz="2400" dirty="0" smtClean="0">
                <a:latin typeface="Verdana"/>
                <a:ea typeface="Calibri"/>
                <a:cs typeface="Times New Roman"/>
              </a:rPr>
              <a:t>2. La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motivazione del giudizio può essere argomentata invocando : </a:t>
            </a:r>
            <a:endParaRPr lang="it-IT" sz="2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/>
                <a:ea typeface="Calibri"/>
                <a:cs typeface="Times New Roman"/>
              </a:rPr>
              <a:t>Dati e indicatori disponibili nonché “ulteriori evidenze” rilevabili.</a:t>
            </a:r>
            <a:endParaRPr lang="it-IT" sz="2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/>
                <a:ea typeface="Calibri"/>
                <a:cs typeface="Times New Roman"/>
              </a:rPr>
              <a:t>La comparazione dei dati della Istituzione scolastica con i valori di riferimento esterni forniti dal sistema.</a:t>
            </a:r>
            <a:endParaRPr lang="it-IT" sz="2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2400" dirty="0">
                <a:latin typeface="Verdana"/>
                <a:ea typeface="Calibri"/>
                <a:cs typeface="Times New Roman"/>
              </a:rPr>
              <a:t>L’analisi dei dati e la conseguente riflessione contestualizzata.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9592" y="3461589"/>
            <a:ext cx="9114408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it-IT" sz="2400" b="1" dirty="0">
                <a:latin typeface="Verdana"/>
                <a:ea typeface="Calibri"/>
                <a:cs typeface="Times New Roman"/>
              </a:rPr>
              <a:t>PARTE METODOLOGICO-RIFLESSIVA</a:t>
            </a:r>
            <a:endParaRPr lang="it-IT" sz="24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/>
                <a:ea typeface="Calibri"/>
                <a:cs typeface="Times New Roman"/>
              </a:rPr>
              <a:t>Nella sezione 4 del R.A.V., la Istituzione scolastica è invitata ad una riflessione sul percorso di autovalutazione attraverso l’esame dei seguenti punti: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4796" y="5085185"/>
            <a:ext cx="912920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Composizione del Nucleo di autovalutazione.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Problemi emersi nella lettura e nella interpretazione dei dati.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Esperienze pregresse di autovalutazione.</a:t>
            </a:r>
          </a:p>
        </p:txBody>
      </p:sp>
    </p:spTree>
    <p:extLst>
      <p:ext uri="{BB962C8B-B14F-4D97-AF65-F5344CB8AC3E}">
        <p14:creationId xmlns:p14="http://schemas.microsoft.com/office/powerpoint/2010/main" val="4289821420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215899"/>
            <a:ext cx="9160892" cy="488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it-IT" sz="2400" b="1" dirty="0">
                <a:latin typeface="Verdana"/>
                <a:ea typeface="Calibri"/>
                <a:cs typeface="Times New Roman"/>
              </a:rPr>
              <a:t>PARTE PROATTIVA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892" y="620688"/>
            <a:ext cx="9144000" cy="4311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2400" dirty="0">
                <a:latin typeface="Verdana"/>
                <a:ea typeface="Calibri"/>
                <a:cs typeface="Times New Roman"/>
              </a:rPr>
              <a:t>Individuazione delle priorità strategiche che, per definizione nel RAV, sono  riferite agli </a:t>
            </a:r>
            <a:r>
              <a:rPr lang="it-IT" sz="2400" b="1" dirty="0">
                <a:latin typeface="Verdana"/>
                <a:ea typeface="Calibri"/>
                <a:cs typeface="Times New Roman"/>
              </a:rPr>
              <a:t>“esiti degli studenti”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. Di norma ci si riferirà ad una o a due delle 4 aree della sezione </a:t>
            </a:r>
            <a:r>
              <a:rPr lang="it-IT" sz="2400" i="1" dirty="0">
                <a:latin typeface="Verdana"/>
                <a:ea typeface="Calibri"/>
                <a:cs typeface="Times New Roman"/>
              </a:rPr>
              <a:t>Esiti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. Dopo aver specificato l’area che si vuole affrontare, ad esempio </a:t>
            </a:r>
            <a:r>
              <a:rPr lang="it-IT" sz="2400" i="1" dirty="0">
                <a:latin typeface="Verdana"/>
                <a:ea typeface="Calibri"/>
                <a:cs typeface="Times New Roman"/>
              </a:rPr>
              <a:t>Risultati scolastici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, si definiranno al suo interno 1 o 2 priorità strategiche e i </a:t>
            </a:r>
            <a:r>
              <a:rPr lang="it-IT" sz="2400" b="1" dirty="0">
                <a:latin typeface="Verdana"/>
                <a:ea typeface="Calibri"/>
                <a:cs typeface="Times New Roman"/>
              </a:rPr>
              <a:t>relativi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 traguardi di lungo periodo ( da raggiungere in 3 anni ). Le priorità strategiche si riferiscono agli 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Calibri"/>
                <a:cs typeface="Times New Roman"/>
              </a:rPr>
              <a:t>obiettivi generali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da perseguire, nel lungo periodo, attraverso  le azioni di miglioramento.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5338" y="4797152"/>
            <a:ext cx="913555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it-IT" sz="2300" u="sng" dirty="0">
                <a:latin typeface="Verdana"/>
                <a:ea typeface="Calibri"/>
                <a:cs typeface="Times New Roman"/>
              </a:rPr>
              <a:t>Esempio:</a:t>
            </a:r>
            <a:r>
              <a:rPr lang="it-IT" sz="2400" u="sng" dirty="0">
                <a:latin typeface="Verdana"/>
                <a:ea typeface="Calibri"/>
                <a:cs typeface="Times New Roman"/>
              </a:rPr>
              <a:t> </a:t>
            </a:r>
            <a:endParaRPr lang="it-IT" sz="2400" u="sng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it-IT" sz="2400" dirty="0">
                <a:latin typeface="Verdana"/>
                <a:ea typeface="Calibri"/>
                <a:cs typeface="Times New Roman"/>
              </a:rPr>
              <a:t>Priorità strategica = diminuzione dei debiti formativi in una determinata disciplina.</a:t>
            </a:r>
            <a:endParaRPr lang="it-IT" sz="2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/>
              <a:buChar char=""/>
            </a:pPr>
            <a:r>
              <a:rPr lang="it-IT" sz="2400" dirty="0">
                <a:latin typeface="Verdana"/>
                <a:ea typeface="Calibri"/>
                <a:cs typeface="Times New Roman"/>
              </a:rPr>
              <a:t>Traguardo di lungo periodo = rientrare nella media nazionale.</a:t>
            </a:r>
            <a:endParaRPr lang="it-IT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799375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4282"/>
            <a:ext cx="9144000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Definizione degli obiettivi di processo ( obiettivi di miglioramento ). Si tratta di definire gli obiettivi operativi da raggiungere nel breve periodo ( 1 anno ) 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come attività da svolgere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 conseguire le priorità strategiche individuate e 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riguardano una o più delle 7 aree di processo.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Percorso: individuazione dell’area; definizione di uno o due obiettivi di processo collegati con la priorità strategica individuata e coerenti con il corrispondente traguardo di lungo periodo.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Proseguendo con l’esempio in corso: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Area di processo= Curricolo, progettazione e valutazione.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Sottoarea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Progettazione didattica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09864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-54768" y="548680"/>
            <a:ext cx="9145016" cy="1906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000" b="1" u="sng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D.P.R. 80/2013: Regolamento sul S.N.V. in materia di istruzione e formazione</a:t>
            </a:r>
            <a:endParaRPr lang="it-IT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400" b="1" i="1" u="sng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Primo triennio di applicazione del  S.N.V.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400" b="1" i="1" u="sng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b="1" i="1" u="sng" dirty="0" err="1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a.a.s.s</a:t>
            </a:r>
            <a:r>
              <a:rPr lang="it-IT" sz="2400" b="1" i="1" u="sng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2014/2015-2015/2016-2016/2017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2454843"/>
            <a:ext cx="9198768" cy="4043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400" b="1" u="sng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FORMAZIONE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PRIMA FASE. Conferenze di servizio : per ogni Istituzione scolastica, il D.S. e il Docente referente della valutazione + formazione online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attraverso i siti MIUR, INVALSI, INDIRE.</a:t>
            </a:r>
            <a:endParaRPr lang="it-IT" sz="2400" dirty="0" smtClean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24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SECONDA FASE: è affidata all’autonoma iniziativa delle singole Istituzioni scolastiche, preferibilmente secondo un “modello a rete”.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98396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9144000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Wingdings"/>
              <a:buChar char=""/>
            </a:pP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Obiettivo di processo =  Attivare riunioni del Dipartimento della Disciplina in oggetto finalizzate alla costruzione condivisa di  piani di lavoro che prevedano:</a:t>
            </a:r>
          </a:p>
          <a:p>
            <a:pPr marL="342900" lvl="0" indent="-342900" algn="just">
              <a:lnSpc>
                <a:spcPct val="115000"/>
              </a:lnSpc>
              <a:buFont typeface="Wingdings"/>
              <a:buChar char=""/>
            </a:pP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All’inizio dell’anno scolastico delle “</a:t>
            </a:r>
            <a:r>
              <a:rPr lang="it-IT" sz="2400" u="sng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serie” prove di ingresso</a:t>
            </a: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 gli alunni </a:t>
            </a:r>
            <a:r>
              <a:rPr lang="it-IT" sz="2400" u="sng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 tutte le classi</a:t>
            </a: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it-IT" sz="2400" u="sng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 conseguente e significativa attività di recupero</a:t>
            </a: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/>
              <a:buChar char=""/>
            </a:pP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Nel corso dell’anno scolastico una attività di insegnamento che faccia un </a:t>
            </a:r>
            <a:r>
              <a:rPr lang="it-IT" sz="2400" u="sng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uso sistematico della valutazione diagnostica e di quella formativa</a:t>
            </a: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331640" y="4357934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ESERCITAZIONE POMERIDIANA</a:t>
            </a:r>
          </a:p>
          <a:p>
            <a:pPr algn="ctr"/>
            <a:r>
              <a:rPr lang="it-IT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+ </a:t>
            </a:r>
          </a:p>
          <a:p>
            <a:pPr algn="ctr"/>
            <a:r>
              <a:rPr lang="it-IT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QUADRI DI RIFERIMENTO</a:t>
            </a:r>
          </a:p>
          <a:p>
            <a:pPr algn="ctr"/>
            <a:r>
              <a:rPr lang="it-IT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</a:p>
          <a:p>
            <a:pPr algn="ctr"/>
            <a:r>
              <a:rPr lang="it-IT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RACCOMANDAZIONI</a:t>
            </a:r>
          </a:p>
          <a:p>
            <a:pPr algn="ctr"/>
            <a:endParaRPr lang="it-IT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19136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278092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000" dirty="0">
                <a:solidFill>
                  <a:prstClr val="black"/>
                </a:solidFill>
                <a:latin typeface=""/>
                <a:cs typeface="Arial" charset="0"/>
              </a:rPr>
              <a:t>GRAZIE PER L’ ATTENZIONE</a:t>
            </a:r>
          </a:p>
        </p:txBody>
      </p:sp>
    </p:spTree>
    <p:extLst>
      <p:ext uri="{BB962C8B-B14F-4D97-AF65-F5344CB8AC3E}">
        <p14:creationId xmlns:p14="http://schemas.microsoft.com/office/powerpoint/2010/main" val="4058160720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9144000" cy="6976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it-IT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TEMPISTICA DEL PRIMO TRIENNIO</a:t>
            </a: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1) ANNO SCOLASTICO 2014/2015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DICEMBRE 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2014. Costituzione dello Staff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 da articolare su base territoriale per supportare le istituzioni scolastiche.  ( nota USR del 19/12/2014 )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Costituzione, presso ogni Istituzione scolastica, del Nucleo interno di valutazione  composto da: D.S., Docente referente della valutazione, uno o più Docenti con adeguata professionalità individuati dal Collegio Docenti ( come da nota USR del 23/12/2014 ).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FASE del processo di autovalutazione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:Inserimento da parte di ogni istituzione scolastica 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dei dati di propria competenza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mediante la compilazione del </a:t>
            </a:r>
            <a:r>
              <a:rPr lang="it-IT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QUESTIONARIO SCUOLA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dal 9 al 28 Febbraio 2015. Il questionario è uno solo  per tutte le sedi che compongono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007614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9144000" cy="4043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 scuola mentre per gli Omnicomprensivi vi è un questionario per il I ciclo ed un altro per II ciclo. Per eventuali problematiche relative al contenuto/ compilazione: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qscuolaSNV@invalsi.it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. Le informazioni richieste sono relative alle RISORSE e ai PROCESSI.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 FASE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Restituzione dei </a:t>
            </a:r>
            <a:r>
              <a:rPr lang="it-IT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dati con i “benchmark”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(ogni 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scuola potrà quindi confrontare la propria situazione con quella di altre scuole “simili” allo scopo di meglio </a:t>
            </a:r>
            <a:r>
              <a:rPr lang="it-IT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autovalutarsi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+ </a:t>
            </a:r>
            <a:r>
              <a:rPr lang="it-IT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altre informazioni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3933056"/>
            <a:ext cx="9144000" cy="36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it-IT" sz="2400" u="sng" dirty="0" smtClean="0">
                <a:latin typeface="Verdana"/>
                <a:ea typeface="Calibri"/>
                <a:cs typeface="Times New Roman"/>
              </a:rPr>
              <a:t>III FASE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:</a:t>
            </a:r>
            <a:r>
              <a:rPr lang="it-IT" sz="2400" dirty="0" smtClean="0">
                <a:latin typeface="Verdana"/>
                <a:ea typeface="Calibri"/>
                <a:cs typeface="Times New Roman"/>
              </a:rPr>
              <a:t>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Elaborazione  del RAV sulla base dei dati integrati forniti dal Sistema( MIUR, INVALSI, ISTAT, MINISTERO DELL’INTERNO) , dei dati inseriti da ciascuna Istituzione Scolastica, dei valori di riferimento esterni </a:t>
            </a:r>
            <a:r>
              <a:rPr lang="it-IT" sz="2400" u="sng" dirty="0">
                <a:latin typeface="Verdana"/>
                <a:ea typeface="Calibri"/>
                <a:cs typeface="Times New Roman"/>
              </a:rPr>
              <a:t>e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utilizzando le domande guida, gli indicatori (</a:t>
            </a:r>
            <a:r>
              <a:rPr lang="it-IT" sz="2400" dirty="0" smtClean="0">
                <a:latin typeface="Verdana"/>
                <a:ea typeface="Calibri"/>
                <a:cs typeface="Times New Roman"/>
              </a:rPr>
              <a:t>quelli predefiniti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e quelli elaborati dalla scuola</a:t>
            </a:r>
            <a:r>
              <a:rPr lang="it-IT" sz="2400" dirty="0" smtClean="0">
                <a:latin typeface="Verdana"/>
                <a:ea typeface="Calibri"/>
                <a:cs typeface="Times New Roman"/>
              </a:rPr>
              <a:t>),la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rubrica di valutazione (per le sezioni 2 e 3</a:t>
            </a:r>
            <a:r>
              <a:rPr lang="it-IT" sz="2400" dirty="0" smtClean="0">
                <a:latin typeface="Verdana"/>
                <a:ea typeface="Calibri"/>
                <a:cs typeface="Times New Roman"/>
              </a:rPr>
              <a:t>).</a:t>
            </a:r>
            <a:r>
              <a:rPr lang="it-IT" sz="2400" dirty="0" smtClean="0">
                <a:solidFill>
                  <a:prstClr val="black"/>
                </a:solidFill>
                <a:latin typeface="Verdana"/>
                <a:ea typeface="Calibri"/>
                <a:cs typeface="Times New Roman"/>
              </a:rPr>
              <a:t>Nella sezione 4 del RAV</a:t>
            </a:r>
            <a:endParaRPr lang="it-IT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it-IT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3154516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-32358"/>
            <a:ext cx="9144000" cy="3036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 smtClean="0">
                <a:solidFill>
                  <a:prstClr val="black"/>
                </a:solidFill>
                <a:latin typeface="Verdana"/>
                <a:ea typeface="Calibri"/>
                <a:cs typeface="Times New Roman"/>
              </a:rPr>
              <a:t>si effettuerà una analisi del  processo di autovalutazione. Nella sezione 5 si individueranno le priorità strategiche </a:t>
            </a:r>
            <a:r>
              <a:rPr lang="it-IT" sz="2400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Calibri"/>
                <a:cs typeface="Times New Roman"/>
              </a:rPr>
              <a:t>riferite agli esiti degli studenti </a:t>
            </a:r>
            <a:r>
              <a:rPr lang="it-IT" sz="2400" dirty="0" smtClean="0">
                <a:solidFill>
                  <a:prstClr val="black"/>
                </a:solidFill>
                <a:latin typeface="Verdana"/>
                <a:ea typeface="Calibri"/>
                <a:cs typeface="Times New Roman"/>
              </a:rPr>
              <a:t>e si definiranno i corrispondenti obiettivi di miglioramento. Le istituzioni scolastiche potranno inoltrare eventuali richieste di chiarimento o segnalare eventuali difficoltà alla casella di posta elettronica </a:t>
            </a:r>
            <a:r>
              <a:rPr lang="it-IT" sz="2400" u="sng" dirty="0" smtClean="0">
                <a:solidFill>
                  <a:srgbClr val="0000FF"/>
                </a:solidFill>
                <a:latin typeface="Verdana"/>
                <a:ea typeface="Calibri"/>
                <a:cs typeface="Times New Roman"/>
                <a:hlinkClick r:id="rId2"/>
              </a:rPr>
              <a:t>valutazionescuole@istruzione.it</a:t>
            </a:r>
            <a:r>
              <a:rPr lang="it-IT" sz="2400" dirty="0" smtClean="0">
                <a:solidFill>
                  <a:prstClr val="black"/>
                </a:solidFill>
                <a:latin typeface="Verdana"/>
                <a:ea typeface="Calibri"/>
                <a:cs typeface="Times New Roman"/>
              </a:rPr>
              <a:t> .</a:t>
            </a:r>
            <a:endParaRPr lang="it-IT" sz="2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-29592" y="3212976"/>
            <a:ext cx="917359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u="sng" dirty="0" smtClean="0">
                <a:latin typeface="Verdana"/>
                <a:ea typeface="Calibri"/>
                <a:cs typeface="Times New Roman"/>
              </a:rPr>
              <a:t>IV FASE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:</a:t>
            </a:r>
            <a:r>
              <a:rPr lang="it-IT" sz="2400" dirty="0" smtClean="0">
                <a:latin typeface="Verdana"/>
                <a:ea typeface="Calibri"/>
                <a:cs typeface="Times New Roman"/>
              </a:rPr>
              <a:t>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Pubblicazione del RAV sul portale </a:t>
            </a:r>
            <a:r>
              <a:rPr lang="it-IT" sz="2400" i="1" dirty="0">
                <a:latin typeface="Verdana"/>
                <a:ea typeface="Calibri"/>
                <a:cs typeface="Times New Roman"/>
              </a:rPr>
              <a:t>Scuola in chiaro 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e sul sito internet della istituzione scolastica.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-29592" y="4365104"/>
            <a:ext cx="9173592" cy="23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Calibri"/>
                <a:cs typeface="Times New Roman"/>
              </a:rPr>
              <a:t>2) 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ANNO SCOLASTICO 2015/2016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Visite dei Nuclei esterni di valutazione ( saranno costituiti entro Luglio 2015) al 10% delle scuole ( circa 800 ): il 7% sarà costituito dalle scuole “più bisognose” in base ad indicatori di efficienze ed efficacia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336914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18111"/>
            <a:ext cx="91440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saranno definiti entro Marzo 2015 mentre il 3% sarà un campione casuale. Le visite si svolgeranno secondo un protocollo di valutazione che  sarà adottato, entro Marzo 2015, dalla Conferenza per il coordinamento funzionale del S.N.V.</a:t>
            </a:r>
          </a:p>
        </p:txBody>
      </p:sp>
      <p:sp>
        <p:nvSpPr>
          <p:cNvPr id="3" name="Rettangolo 2"/>
          <p:cNvSpPr/>
          <p:nvPr/>
        </p:nvSpPr>
        <p:spPr>
          <a:xfrm>
            <a:off x="0" y="2132856"/>
            <a:ext cx="9144000" cy="2598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Contemporaneamente, tutte le scuole pianificheranno e attiveranno azioni di miglioramento col supporto dell’INDIRE. </a:t>
            </a:r>
            <a:r>
              <a:rPr lang="it-IT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tal fine l’Indire creerà un elenco di esperti dal quale le scuole potranno attingere.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Luglio 2016 ci sarà il primo aggiornamento del RAV per ogni istituzione scolastica.</a:t>
            </a:r>
          </a:p>
        </p:txBody>
      </p:sp>
      <p:sp>
        <p:nvSpPr>
          <p:cNvPr id="4" name="Rettangolo 3"/>
          <p:cNvSpPr/>
          <p:nvPr/>
        </p:nvSpPr>
        <p:spPr>
          <a:xfrm>
            <a:off x="16892" y="4807733"/>
            <a:ext cx="9144000" cy="488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Calibri"/>
                <a:cs typeface="Times New Roman"/>
              </a:rPr>
              <a:t>3) ANNO SCOLASTICO 2016/2017</a:t>
            </a:r>
            <a:endParaRPr lang="it-IT" sz="2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5517232"/>
            <a:ext cx="91440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Visite dei Nuclei esterni di valutazione ad un nuovo contingente di scuole.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Nuove iniziative di miglioramento da parte </a:t>
            </a: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delle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23096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9144000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Istituzioni scolastiche.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Alla fine dell’anno scolastico ( </a:t>
            </a:r>
            <a:r>
              <a:rPr lang="it-IT" sz="2400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chiusura del primo triennio di applicazione del S.N.V.</a:t>
            </a: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), ogni scuola pubblicherà il suo primo rapporto di rendicontazione e attiverà iniziative di informazione pubblica al fine della “rendicontazione sociale” ( </a:t>
            </a:r>
            <a:r>
              <a:rPr lang="it-IT" sz="2400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ultima fase del procedimento di valutazione</a:t>
            </a:r>
            <a:r>
              <a:rPr lang="it-IT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-16892" y="3717032"/>
            <a:ext cx="9144000" cy="176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it-IT" sz="2400" b="1" u="sng" dirty="0">
                <a:latin typeface="Verdana"/>
                <a:ea typeface="Calibri"/>
                <a:cs typeface="Times New Roman"/>
              </a:rPr>
              <a:t>La rendicontazione sociale non deve essere intesa come una “graduatoria tra scuole”. Invece, il processo di valutazione va interpretato come uno strumento sistematico per migliorare.</a:t>
            </a:r>
            <a:endParaRPr lang="it-IT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5475841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70632" y="54868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 ATTO di INDIRIZZO  concernente le priorità politiche del MIUR per l’anno 2015</a:t>
            </a:r>
          </a:p>
          <a:p>
            <a:pPr algn="ctr"/>
            <a:r>
              <a:rPr lang="it-IT" sz="2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</a:t>
            </a:r>
            <a:r>
              <a:rPr lang="it-IT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n. 2 del 04/02/2015</a:t>
            </a:r>
            <a:endParaRPr lang="it-IT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magin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6" y="1988840"/>
            <a:ext cx="9036496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007670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9144000" cy="91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it-IT" sz="2400" b="1" u="sng" dirty="0">
                <a:latin typeface="Verdana"/>
                <a:ea typeface="Calibri"/>
                <a:cs typeface="Times New Roman"/>
              </a:rPr>
              <a:t>QUADRO DI RIFERIMENTO TEORICO PER LA ATTUALE VERSIONE DEL R.A.V.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943815"/>
            <a:ext cx="9144000" cy="3036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/>
                <a:ea typeface="Calibri"/>
                <a:cs typeface="Times New Roman"/>
              </a:rPr>
              <a:t>L'attuale quadro di riferimento è una evoluzione  dei precedenti quadri elaborati dall'INVALSI. In particolare esso acquisisce i risultati emersi con le sperimentazioni VALES e “Valutazione e Miglioramento” negli anni 2012-2014. Il modello è articolato, come in VALES, nelle </a:t>
            </a:r>
            <a:r>
              <a:rPr lang="it-IT" sz="2400" u="sng" dirty="0">
                <a:latin typeface="Verdana"/>
                <a:ea typeface="Calibri"/>
                <a:cs typeface="Times New Roman"/>
              </a:rPr>
              <a:t>tre dimensioni Contesto, Esiti e Processi</a:t>
            </a:r>
            <a:r>
              <a:rPr lang="it-IT" sz="2400" dirty="0">
                <a:latin typeface="Verdana"/>
                <a:ea typeface="Calibri"/>
                <a:cs typeface="Times New Roman"/>
              </a:rPr>
              <a:t>, ma si è operata una ridefinizione concettuale delle aree.  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3829165"/>
            <a:ext cx="91440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/>
                <a:ea typeface="Calibri"/>
                <a:cs typeface="Times New Roman"/>
              </a:rPr>
              <a:t>La dimensione dei  Processi è articolata in due blocchi, quello delle “Pratiche educative e didattiche” e quello delle “Pratiche gestionali e organizzative”.</a:t>
            </a:r>
            <a:endParaRPr lang="it-IT" sz="2400" dirty="0">
              <a:ea typeface="Calibri"/>
              <a:cs typeface="Times New Roman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5066740"/>
            <a:ext cx="914400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dirty="0">
                <a:latin typeface="Verdana"/>
                <a:ea typeface="Calibri"/>
                <a:cs typeface="Times New Roman"/>
              </a:rPr>
              <a:t>Nell'ambito delle Pratiche educative e didattiche sono stati inseriti i concetti che caratterizzano il nostro sistema scolastico : curricolo di Istituto, ambiente di apprendimento, inclusione degli studenti con </a:t>
            </a:r>
            <a:r>
              <a:rPr lang="it-IT" sz="2400" dirty="0" smtClean="0">
                <a:latin typeface="Verdana"/>
                <a:ea typeface="Calibri"/>
                <a:cs typeface="Times New Roman"/>
              </a:rPr>
              <a:t>bisogni</a:t>
            </a:r>
            <a:endParaRPr lang="it-IT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762170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2013</Words>
  <Application>Microsoft Office PowerPoint</Application>
  <PresentationFormat>Presentazione su schermo (4:3)</PresentationFormat>
  <Paragraphs>104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Nicola Caputo</dc:creator>
  <cp:lastModifiedBy>Nicola Caputo</cp:lastModifiedBy>
  <cp:revision>88</cp:revision>
  <dcterms:created xsi:type="dcterms:W3CDTF">2015-01-04T16:59:29Z</dcterms:created>
  <dcterms:modified xsi:type="dcterms:W3CDTF">2015-02-26T09:56:53Z</dcterms:modified>
</cp:coreProperties>
</file>