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9"/>
  </p:notesMasterIdLst>
  <p:sldIdLst>
    <p:sldId id="256" r:id="rId2"/>
    <p:sldId id="332" r:id="rId3"/>
    <p:sldId id="333" r:id="rId4"/>
    <p:sldId id="312" r:id="rId5"/>
    <p:sldId id="313" r:id="rId6"/>
    <p:sldId id="307" r:id="rId7"/>
    <p:sldId id="314" r:id="rId8"/>
    <p:sldId id="315" r:id="rId9"/>
    <p:sldId id="316" r:id="rId10"/>
    <p:sldId id="323" r:id="rId11"/>
    <p:sldId id="310" r:id="rId12"/>
    <p:sldId id="322" r:id="rId13"/>
    <p:sldId id="324" r:id="rId14"/>
    <p:sldId id="326" r:id="rId15"/>
    <p:sldId id="327" r:id="rId16"/>
    <p:sldId id="328" r:id="rId17"/>
    <p:sldId id="341" r:id="rId18"/>
    <p:sldId id="342" r:id="rId19"/>
    <p:sldId id="343" r:id="rId20"/>
    <p:sldId id="334" r:id="rId21"/>
    <p:sldId id="280" r:id="rId22"/>
    <p:sldId id="285" r:id="rId23"/>
    <p:sldId id="267" r:id="rId24"/>
    <p:sldId id="265" r:id="rId25"/>
    <p:sldId id="295" r:id="rId26"/>
    <p:sldId id="298" r:id="rId27"/>
    <p:sldId id="336" r:id="rId28"/>
  </p:sldIdLst>
  <p:sldSz cx="9144000" cy="6858000" type="screen4x3"/>
  <p:notesSz cx="6805613" cy="99441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66"/>
    <a:srgbClr val="00FF00"/>
    <a:srgbClr val="FF6600"/>
    <a:srgbClr val="99FF33"/>
    <a:srgbClr val="008000"/>
    <a:srgbClr val="FF5050"/>
    <a:srgbClr val="FF000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6" autoAdjust="0"/>
    <p:restoredTop sz="74799" autoAdjust="0"/>
  </p:normalViewPr>
  <p:slideViewPr>
    <p:cSldViewPr showGuides="1">
      <p:cViewPr varScale="1">
        <p:scale>
          <a:sx n="77" d="100"/>
          <a:sy n="77" d="100"/>
        </p:scale>
        <p:origin x="-7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990" y="114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9A201-9885-4AF7-8B9C-DC80A68682F6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F0C9B-A1FE-405C-94AB-AAE714256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020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837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186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97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519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463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258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701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633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545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30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789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745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550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042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711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680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baseline="0" dirty="0" smtClean="0">
                <a:solidFill>
                  <a:srgbClr val="FF0000"/>
                </a:solidFill>
              </a:rPr>
              <a:t>Il livello di servizio atteso DURANTE LE EMERGENZE è altissimo!!!!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piattaforma </a:t>
            </a:r>
            <a:r>
              <a:rPr lang="it-IT" sz="1200" b="1" i="1" baseline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INGVterremoti</a:t>
            </a:r>
            <a:r>
              <a:rPr lang="it-IT" sz="1200" b="1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è diventata punto di riferimento primario </a:t>
            </a:r>
            <a:endParaRPr lang="it-IT" sz="12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039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rgbClr val="19232D"/>
                </a:solidFill>
                <a:latin typeface="Lato"/>
              </a:rPr>
              <a:t>Il blog ospiterà aggiornamenti sullo stato dei vulcani in Italia e nel mondo, sulle attività di monitoraggio e di ricerca vulcanologica, sulle principali iniziative nazionali e internazionali organizzate dall’Istituto e, non ultimo, sui principali progetti scientifici riguardanti le tematiche vulcanologiche. Non mancheranno le curiosità legate al mondo dei vulcani.</a:t>
            </a:r>
            <a:endParaRPr lang="it-IT" b="0" i="0" dirty="0" smtClean="0">
              <a:solidFill>
                <a:srgbClr val="19232D"/>
              </a:solidFill>
              <a:effectLst/>
              <a:latin typeface="Lato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078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24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83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30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08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058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PROPRIO DA</a:t>
            </a:r>
            <a:r>
              <a:rPr lang="it-IT" sz="1200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 QUESTA IMMANE CATASTROFE CI FU LA SVOLTA CHE DIEDE AVVIO ALLA NASCENTE SCIENZA SISMOLOGICA</a:t>
            </a: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dirty="0" smtClean="0"/>
          </a:p>
          <a:p>
            <a:r>
              <a:rPr lang="it-IT" dirty="0" smtClean="0"/>
              <a:t>Robert </a:t>
            </a:r>
            <a:r>
              <a:rPr lang="it-IT" dirty="0" err="1" smtClean="0"/>
              <a:t>Mallet</a:t>
            </a:r>
            <a:r>
              <a:rPr lang="it-IT" dirty="0" smtClean="0"/>
              <a:t>, lungimirante ingegnere irlandese e appassionato studioso di terremoti……..</a:t>
            </a:r>
            <a:r>
              <a:rPr lang="it-IT" baseline="0" dirty="0" smtClean="0"/>
              <a:t> CAPISCE CHE NON POTEVA LASCIARSI SFUGGIRE UN OCCASIONE DI STUDIO TANTO ATTESA </a:t>
            </a:r>
          </a:p>
          <a:p>
            <a:r>
              <a:rPr lang="it-IT" baseline="0" dirty="0" smtClean="0"/>
              <a:t>SI ERA CREATO QUEL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laboratorio naturale IN CUI SPERIMENTARE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METTERE A PUNTO LE SUE TEORIE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,</a:t>
            </a:r>
            <a:r>
              <a:rPr lang="it-IT" dirty="0" smtClean="0"/>
              <a:t> riesce a fronteggiare diverse difficoltà – come la mancanza di fondi, e i rapporti tesi fra il Regno Unito e il Regno delle Due Sicilie – e a farsi finanziare dalla </a:t>
            </a:r>
            <a:r>
              <a:rPr lang="it-IT" dirty="0" err="1" smtClean="0"/>
              <a:t>royal</a:t>
            </a:r>
            <a:r>
              <a:rPr lang="it-IT" dirty="0" smtClean="0"/>
              <a:t> society una spedizione scientifica per studiare gli effetti del terremoto sugli edifici e sul territorio.  </a:t>
            </a:r>
          </a:p>
          <a:p>
            <a:pPr>
              <a:lnSpc>
                <a:spcPct val="150000"/>
              </a:lnSpc>
            </a:pP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M ebbe l’occasione di verificare </a:t>
            </a:r>
            <a:r>
              <a:rPr lang="it-IT" sz="1200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la sua teoria</a:t>
            </a: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Laureato al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Trinity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College </a:t>
            </a: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di Dublino a soli 16 anni</a:t>
            </a:r>
          </a:p>
          <a:p>
            <a:pPr>
              <a:lnSpc>
                <a:spcPct val="150000"/>
              </a:lnSpc>
            </a:pP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1832 A solo 22 anni è membro della </a:t>
            </a:r>
            <a:r>
              <a:rPr lang="it-IT" sz="12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Royal</a:t>
            </a:r>
            <a:r>
              <a:rPr lang="it-IT" sz="12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Irish Academy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una delle società più antiche in Irlanda ,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suoi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membri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sono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scelti per i loro meriti accademici. </a:t>
            </a:r>
          </a:p>
          <a:p>
            <a:pPr>
              <a:lnSpc>
                <a:spcPct val="150000"/>
              </a:lnSpc>
            </a:pPr>
            <a:endParaRPr lang="it-IT" sz="1200" b="1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1846 presentò </a:t>
            </a:r>
            <a:r>
              <a:rPr lang="it-IT" sz="12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On the </a:t>
            </a:r>
            <a:r>
              <a:rPr lang="it-IT" sz="12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dynamics</a:t>
            </a:r>
            <a:r>
              <a:rPr lang="it-IT" sz="12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it-IT" sz="12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earthquake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primo  tentativo di far rientrare i fenomeni geodinamici nel campo delle scienze esatte</a:t>
            </a:r>
          </a:p>
          <a:p>
            <a:pPr>
              <a:lnSpc>
                <a:spcPct val="150000"/>
              </a:lnSpc>
            </a:pP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Tra il 1849 e 1856 nell’attesa di un grande terremoto determino sperimentalmente la velocità di propagazione delle onde in diversi tipi di terreni</a:t>
            </a:r>
          </a:p>
          <a:p>
            <a:pPr>
              <a:lnSpc>
                <a:spcPct val="150000"/>
              </a:lnSpc>
            </a:pP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1857 pubblica in 2 volumi il suo Rapporto sul terremoto;</a:t>
            </a:r>
          </a:p>
          <a:p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Report on the Great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Neapolitan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Earthquake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of 1857</a:t>
            </a:r>
          </a:p>
          <a:p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Great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Neapolitan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Earthquake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of 1857</a:t>
            </a: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</a:p>
          <a:p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The First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Principles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Observational</a:t>
            </a:r>
            <a:r>
              <a:rPr lang="it-IT" sz="12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200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Seism</a:t>
            </a:r>
            <a:r>
              <a:rPr lang="it-IT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ology</a:t>
            </a: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dove </a:t>
            </a:r>
            <a:r>
              <a:rPr lang="it-IT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attrverso</a:t>
            </a:r>
            <a:r>
              <a:rPr lang="it-IT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acute osservazioni mette a punto le</a:t>
            </a:r>
            <a:r>
              <a:rPr lang="it-IT" sz="1200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 sue geniali intuizioni scientifiche</a:t>
            </a:r>
          </a:p>
          <a:p>
            <a:endParaRPr lang="it-IT" sz="1200" baseline="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200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1872 la sua teoria sulla Energia vulcanica che scateno molte polemiche nell’ambiente dei geologi inglesi</a:t>
            </a:r>
            <a:endParaRPr lang="it-IT" sz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05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Percorse circa 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km in 15 giorni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lungo strade militari e sentieri impervi, con passaggi resi particolarmente difficili e pericolosi dalle avverse condizioni atmosferiche; raccolse informazioni da persone che parlavano numerosi dialetti</a:t>
            </a:r>
            <a:endParaRPr lang="it-IT" dirty="0" smtClean="0"/>
          </a:p>
          <a:p>
            <a:r>
              <a:rPr lang="it-IT" dirty="0" smtClean="0"/>
              <a:t>Durante la sua missione scientifica M stila uno straordinario </a:t>
            </a:r>
            <a:r>
              <a:rPr lang="it-IT" b="1" dirty="0" smtClean="0"/>
              <a:t>diario</a:t>
            </a:r>
            <a:r>
              <a:rPr lang="it-IT" dirty="0" smtClean="0"/>
              <a:t> in cui annota tutto.</a:t>
            </a:r>
          </a:p>
          <a:p>
            <a:endParaRPr lang="it-IT" dirty="0" smtClean="0"/>
          </a:p>
          <a:p>
            <a:r>
              <a:rPr lang="it-IT" dirty="0" smtClean="0"/>
              <a:t>I rilevamenti e le fotografie di </a:t>
            </a:r>
            <a:r>
              <a:rPr lang="it-IT" dirty="0" err="1" smtClean="0"/>
              <a:t>Bernoud</a:t>
            </a:r>
            <a:r>
              <a:rPr lang="it-IT" dirty="0" smtClean="0"/>
              <a:t> (molte delle quali stereoscopiche) saranno i dati su cui si baseranno i due rapporti elaborati da M, al suo ritorno in patria </a:t>
            </a:r>
          </a:p>
          <a:p>
            <a:r>
              <a:rPr lang="it-IT" b="1" dirty="0" smtClean="0"/>
              <a:t>Report on the Great </a:t>
            </a:r>
            <a:r>
              <a:rPr lang="it-IT" b="1" dirty="0" err="1" smtClean="0"/>
              <a:t>Neapolitan</a:t>
            </a:r>
            <a:r>
              <a:rPr lang="it-IT" b="1" dirty="0" smtClean="0"/>
              <a:t> </a:t>
            </a:r>
            <a:r>
              <a:rPr lang="it-IT" b="1" dirty="0" err="1" smtClean="0"/>
              <a:t>Earthquake</a:t>
            </a:r>
            <a:r>
              <a:rPr lang="it-IT" b="1" dirty="0" smtClean="0"/>
              <a:t> of 1857 e </a:t>
            </a:r>
          </a:p>
          <a:p>
            <a:r>
              <a:rPr lang="it-IT" b="1" dirty="0" smtClean="0"/>
              <a:t>Great </a:t>
            </a:r>
            <a:r>
              <a:rPr lang="it-IT" b="1" dirty="0" err="1" smtClean="0"/>
              <a:t>Neapolitan</a:t>
            </a:r>
            <a:r>
              <a:rPr lang="it-IT" b="1" dirty="0" smtClean="0"/>
              <a:t> </a:t>
            </a:r>
            <a:r>
              <a:rPr lang="it-IT" b="1" dirty="0" err="1" smtClean="0"/>
              <a:t>Earthquake</a:t>
            </a:r>
            <a:r>
              <a:rPr lang="it-IT" b="1" dirty="0" smtClean="0"/>
              <a:t> of 1857: The First </a:t>
            </a:r>
            <a:r>
              <a:rPr lang="it-IT" b="1" dirty="0" err="1" smtClean="0"/>
              <a:t>Principles</a:t>
            </a:r>
            <a:r>
              <a:rPr lang="it-IT" b="1" dirty="0" smtClean="0"/>
              <a:t> of </a:t>
            </a:r>
            <a:r>
              <a:rPr lang="it-IT" b="1" dirty="0" err="1" smtClean="0"/>
              <a:t>Observational</a:t>
            </a:r>
            <a:r>
              <a:rPr lang="it-IT" b="1" dirty="0" smtClean="0"/>
              <a:t> </a:t>
            </a:r>
            <a:r>
              <a:rPr lang="it-IT" b="1" dirty="0" err="1" smtClean="0"/>
              <a:t>Seismology</a:t>
            </a:r>
            <a:r>
              <a:rPr lang="it-IT" b="1" dirty="0" smtClean="0"/>
              <a:t>.</a:t>
            </a:r>
          </a:p>
          <a:p>
            <a:r>
              <a:rPr lang="it-IT" dirty="0" smtClean="0"/>
              <a:t>Con</a:t>
            </a:r>
            <a:r>
              <a:rPr lang="it-IT" baseline="0" dirty="0" smtClean="0"/>
              <a:t> questa opera M. oltre ad aprire nuovi orizzonti allo studio dei terremoti, coniò la parola Sismologia per definire </a:t>
            </a:r>
            <a:r>
              <a:rPr lang="it-IT" baseline="0" dirty="0" err="1" smtClean="0"/>
              <a:t>laa</a:t>
            </a:r>
            <a:r>
              <a:rPr lang="it-IT" baseline="0" dirty="0" smtClean="0"/>
              <a:t> scienza dei terremoti</a:t>
            </a:r>
            <a:endParaRPr lang="it-IT" dirty="0" smtClean="0"/>
          </a:p>
          <a:p>
            <a:r>
              <a:rPr lang="it-IT" sz="1800" b="1" dirty="0" smtClean="0"/>
              <a:t>due volumi considerati i testi da cui nasce la sismologia moderna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936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Vedere luoghi e personaggi e non doverli immaginare non toglie nulla al piacere della lettura, anzi forse la rende ancora più coinvolgente.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GUARDA</a:t>
            </a:r>
            <a:r>
              <a:rPr lang="it-IT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QUI ALCUNI ESEMPI</a:t>
            </a:r>
            <a:endParaRPr lang="it-IT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F0C9B-A1FE-405C-94AB-AAE714256C9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40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132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7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67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14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863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82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02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2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13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00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80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9E3A147-DA61-444C-AE79-6849540B4811}" type="datetimeFigureOut">
              <a:rPr lang="it-IT" smtClean="0"/>
              <a:t>16/05/2019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0E94F0D-C937-4265-96A9-A73B7B336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43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onia.maresci@ingv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18" Type="http://schemas.openxmlformats.org/officeDocument/2006/relationships/image" Target="../media/image84.jpg"/><Relationship Id="rId3" Type="http://schemas.openxmlformats.org/officeDocument/2006/relationships/image" Target="../media/image69.jpg"/><Relationship Id="rId21" Type="http://schemas.openxmlformats.org/officeDocument/2006/relationships/image" Target="../media/image87.jp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jp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g"/><Relationship Id="rId15" Type="http://schemas.openxmlformats.org/officeDocument/2006/relationships/image" Target="../media/image81.jpg"/><Relationship Id="rId10" Type="http://schemas.openxmlformats.org/officeDocument/2006/relationships/image" Target="../media/image76.jpg"/><Relationship Id="rId19" Type="http://schemas.openxmlformats.org/officeDocument/2006/relationships/image" Target="../media/image85.jpg"/><Relationship Id="rId4" Type="http://schemas.openxmlformats.org/officeDocument/2006/relationships/image" Target="../media/image70.jpe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gif"/><Relationship Id="rId4" Type="http://schemas.openxmlformats.org/officeDocument/2006/relationships/image" Target="../media/image8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gi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hyperlink" Target="https://ingvterremoti.wordpress.com/" TargetMode="External"/><Relationship Id="rId7" Type="http://schemas.openxmlformats.org/officeDocument/2006/relationships/hyperlink" Target="https://ingvambiente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hyperlink" Target="https://ingvvulcani.wordpress.com/" TargetMode="External"/><Relationship Id="rId4" Type="http://schemas.openxmlformats.org/officeDocument/2006/relationships/image" Target="../media/image99.jpg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875310" y="6093296"/>
            <a:ext cx="448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b="1" i="1" dirty="0" smtClean="0"/>
              <a:t>Montemurro</a:t>
            </a:r>
          </a:p>
          <a:p>
            <a:pPr algn="ctr"/>
            <a:r>
              <a:rPr lang="it-IT" i="1" dirty="0" smtClean="0"/>
              <a:t>2-3-4 maggio 2019</a:t>
            </a:r>
            <a:endParaRPr lang="it-IT" i="1" dirty="0"/>
          </a:p>
        </p:txBody>
      </p:sp>
      <p:sp>
        <p:nvSpPr>
          <p:cNvPr id="14" name="Rettangolo 13"/>
          <p:cNvSpPr/>
          <p:nvPr/>
        </p:nvSpPr>
        <p:spPr>
          <a:xfrm>
            <a:off x="1250930" y="746911"/>
            <a:ext cx="74102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4000" b="1" i="1" dirty="0" smtClean="0"/>
              <a:t>La divulgazione scientifica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355976" y="4721696"/>
            <a:ext cx="4111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 </a:t>
            </a:r>
            <a:r>
              <a:rPr lang="it-IT" sz="1400" b="1" i="1" dirty="0" smtClean="0"/>
              <a:t>a cura di:</a:t>
            </a:r>
          </a:p>
          <a:p>
            <a:pPr algn="r"/>
            <a:r>
              <a:rPr lang="it-IT" sz="1400" b="1" dirty="0" err="1" smtClean="0"/>
              <a:t>Monia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Maresci</a:t>
            </a:r>
            <a:endParaRPr lang="it-IT" sz="1400" b="1" dirty="0" smtClean="0"/>
          </a:p>
          <a:p>
            <a:pPr algn="r"/>
            <a:r>
              <a:rPr lang="it-IT" sz="1400" b="1" dirty="0" smtClean="0">
                <a:hlinkClick r:id="rId3"/>
              </a:rPr>
              <a:t>monia.maresci@ingv.it</a:t>
            </a:r>
            <a:endParaRPr lang="it-IT" sz="1400" b="1" dirty="0" smtClean="0"/>
          </a:p>
          <a:p>
            <a:pPr algn="r"/>
            <a:r>
              <a:rPr lang="it-IT" sz="1200" b="1" dirty="0" smtClean="0"/>
              <a:t>Istituto Nazionale di Geofisica e Vulcanologia</a:t>
            </a:r>
            <a:endParaRPr lang="it-IT" sz="1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597415" y="3419083"/>
            <a:ext cx="1328325" cy="136815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211960" y="2750859"/>
            <a:ext cx="4260071" cy="153888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it-IT" sz="1600" b="1" i="1" dirty="0" smtClean="0"/>
              <a:t>«…perché il fumetto</a:t>
            </a:r>
          </a:p>
          <a:p>
            <a:pPr algn="r"/>
            <a:r>
              <a:rPr lang="it-IT" sz="1600" b="1" i="1" dirty="0" smtClean="0"/>
              <a:t> è qualcosa</a:t>
            </a:r>
          </a:p>
          <a:p>
            <a:pPr algn="r"/>
            <a:r>
              <a:rPr lang="it-IT" sz="1600" b="1" i="1" dirty="0" smtClean="0"/>
              <a:t> che riesce a rappresentare graficamente </a:t>
            </a:r>
          </a:p>
          <a:p>
            <a:pPr algn="r"/>
            <a:r>
              <a:rPr lang="it-IT" sz="1600" b="1" i="1" dirty="0" smtClean="0"/>
              <a:t>i sogni di ognuno.»</a:t>
            </a:r>
          </a:p>
          <a:p>
            <a:pPr algn="r"/>
            <a:r>
              <a:rPr lang="en-US" sz="1400" dirty="0" err="1" smtClean="0"/>
              <a:t>Eiichiro</a:t>
            </a:r>
            <a:r>
              <a:rPr lang="en-US" sz="1400" dirty="0" smtClean="0"/>
              <a:t> Oda</a:t>
            </a:r>
            <a:endParaRPr lang="it-IT" sz="1400" dirty="0"/>
          </a:p>
        </p:txBody>
      </p:sp>
      <p:sp>
        <p:nvSpPr>
          <p:cNvPr id="10" name="Sottotitolo 2"/>
          <p:cNvSpPr>
            <a:spLocks noGrp="1"/>
          </p:cNvSpPr>
          <p:nvPr>
            <p:ph type="subTitle" idx="1"/>
          </p:nvPr>
        </p:nvSpPr>
        <p:spPr>
          <a:xfrm>
            <a:off x="1547664" y="1454797"/>
            <a:ext cx="6172200" cy="1371600"/>
          </a:xfrm>
        </p:spPr>
        <p:txBody>
          <a:bodyPr>
            <a:normAutofit/>
          </a:bodyPr>
          <a:lstStyle/>
          <a:p>
            <a:pPr algn="ctr"/>
            <a:r>
              <a:rPr lang="it-IT" sz="2000" b="1" i="1" dirty="0" smtClean="0">
                <a:solidFill>
                  <a:schemeClr val="tx1"/>
                </a:solidFill>
              </a:rPr>
              <a:t>La Scienza raccontata dai Fumetti</a:t>
            </a:r>
            <a:endParaRPr lang="it-IT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48310" y="39529"/>
            <a:ext cx="3456384" cy="4096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LUOGHI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523594"/>
            <a:ext cx="6768752" cy="19763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3129180"/>
            <a:ext cx="6768752" cy="2964117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697223" y="2499921"/>
            <a:ext cx="70593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Incisione della veduta </a:t>
            </a:r>
            <a:r>
              <a:rPr lang="it-IT" sz="13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 ovest della parte alta di Polla distrutta dal terremoto del 16 dicembre 1857 </a:t>
            </a:r>
            <a:r>
              <a:rPr lang="it-IT" sz="105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(da </a:t>
            </a:r>
            <a:r>
              <a:rPr lang="it-IT" sz="105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Mallet</a:t>
            </a:r>
            <a:r>
              <a:rPr lang="it-IT" sz="105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1862)</a:t>
            </a:r>
          </a:p>
        </p:txBody>
      </p:sp>
      <p:sp>
        <p:nvSpPr>
          <p:cNvPr id="6" name="Rettangolo 5"/>
          <p:cNvSpPr/>
          <p:nvPr/>
        </p:nvSpPr>
        <p:spPr>
          <a:xfrm>
            <a:off x="681041" y="6171316"/>
            <a:ext cx="735243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Primo bozzetto della veduta di Polla dallo </a:t>
            </a:r>
            <a:r>
              <a:rPr lang="it-IT" sz="13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Storyboard</a:t>
            </a:r>
            <a:r>
              <a:rPr lang="it-IT" sz="13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Giuseppe Palumbo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236548" cy="48245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36075" y="693196"/>
            <a:ext cx="513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Tavola definitiva della veduta di Polla 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-272290" y="5494358"/>
            <a:ext cx="493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IMMAGINI FORTEMENTE </a:t>
            </a:r>
          </a:p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ADERENTI ALLA REALTÀ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323529" y="798645"/>
            <a:ext cx="3754800" cy="2070000"/>
            <a:chOff x="1271816" y="580932"/>
            <a:chExt cx="3936709" cy="2128210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816" y="717155"/>
              <a:ext cx="1312932" cy="1434538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701" y="717155"/>
              <a:ext cx="2287870" cy="1703734"/>
            </a:xfrm>
            <a:prstGeom prst="rect">
              <a:avLst/>
            </a:prstGeom>
          </p:spPr>
        </p:pic>
        <p:sp>
          <p:nvSpPr>
            <p:cNvPr id="29" name="CasellaDiTesto 28"/>
            <p:cNvSpPr txBox="1"/>
            <p:nvPr/>
          </p:nvSpPr>
          <p:spPr>
            <a:xfrm>
              <a:off x="1642817" y="2090391"/>
              <a:ext cx="9669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Robert </a:t>
              </a:r>
            </a:p>
            <a:p>
              <a:pPr algn="ctr"/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MALLET</a:t>
              </a:r>
              <a:endParaRPr lang="it-IT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1271816" y="580932"/>
              <a:ext cx="3936709" cy="2128210"/>
            </a:xfrm>
            <a:prstGeom prst="rect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323529" y="3161573"/>
            <a:ext cx="3754800" cy="2068754"/>
            <a:chOff x="370577" y="1276506"/>
            <a:chExt cx="3481343" cy="2140313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77" y="1434463"/>
              <a:ext cx="1496732" cy="1476642"/>
            </a:xfrm>
            <a:prstGeom prst="rect">
              <a:avLst/>
            </a:prstGeom>
          </p:spPr>
        </p:pic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229" y="1473488"/>
              <a:ext cx="1700174" cy="1845930"/>
            </a:xfrm>
            <a:prstGeom prst="rect">
              <a:avLst/>
            </a:prstGeom>
          </p:spPr>
        </p:pic>
        <p:sp>
          <p:nvSpPr>
            <p:cNvPr id="34" name="CasellaDiTesto 33"/>
            <p:cNvSpPr txBox="1"/>
            <p:nvPr/>
          </p:nvSpPr>
          <p:spPr>
            <a:xfrm>
              <a:off x="662385" y="2833571"/>
              <a:ext cx="1047876" cy="526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Alphonse </a:t>
              </a:r>
            </a:p>
            <a:p>
              <a:pPr algn="ctr"/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BERNOUD</a:t>
              </a:r>
              <a:endParaRPr lang="it-IT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370577" y="1276506"/>
              <a:ext cx="3481343" cy="2140313"/>
            </a:xfrm>
            <a:prstGeom prst="rect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4427984" y="108705"/>
            <a:ext cx="3888607" cy="2161842"/>
            <a:chOff x="755576" y="3156603"/>
            <a:chExt cx="3782179" cy="1988443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23" y="3240757"/>
              <a:ext cx="1495340" cy="1553790"/>
            </a:xfrm>
            <a:prstGeom prst="rect">
              <a:avLst/>
            </a:prstGeom>
          </p:spPr>
        </p:pic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4766" y="3342066"/>
              <a:ext cx="1759982" cy="1669807"/>
            </a:xfrm>
            <a:prstGeom prst="rect">
              <a:avLst/>
            </a:prstGeom>
          </p:spPr>
        </p:pic>
        <p:sp>
          <p:nvSpPr>
            <p:cNvPr id="39" name="CasellaDiTesto 38"/>
            <p:cNvSpPr txBox="1"/>
            <p:nvPr/>
          </p:nvSpPr>
          <p:spPr>
            <a:xfrm>
              <a:off x="838359" y="4704096"/>
              <a:ext cx="1645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Alexis PERREY</a:t>
              </a:r>
              <a:endParaRPr lang="it-IT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755576" y="3156603"/>
              <a:ext cx="3782179" cy="1988443"/>
            </a:xfrm>
            <a:prstGeom prst="rect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4427984" y="2272908"/>
            <a:ext cx="3888607" cy="2161842"/>
            <a:chOff x="611560" y="908719"/>
            <a:chExt cx="3782179" cy="2016225"/>
          </a:xfrm>
        </p:grpSpPr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908719"/>
              <a:ext cx="1728192" cy="1777413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783101" y="2520985"/>
              <a:ext cx="1596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Charles LYELL</a:t>
              </a:r>
              <a:endParaRPr lang="it-IT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4" name="Immagin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659" y="1028299"/>
              <a:ext cx="1890080" cy="1792556"/>
            </a:xfrm>
            <a:prstGeom prst="rect">
              <a:avLst/>
            </a:prstGeom>
          </p:spPr>
        </p:pic>
        <p:sp>
          <p:nvSpPr>
            <p:cNvPr id="45" name="Rettangolo 44"/>
            <p:cNvSpPr/>
            <p:nvPr/>
          </p:nvSpPr>
          <p:spPr>
            <a:xfrm>
              <a:off x="611560" y="908719"/>
              <a:ext cx="3782179" cy="2016225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4427995" y="4437111"/>
            <a:ext cx="3888294" cy="2161993"/>
            <a:chOff x="4560207" y="3098721"/>
            <a:chExt cx="3900225" cy="2020588"/>
          </a:xfrm>
        </p:grpSpPr>
        <p:pic>
          <p:nvPicPr>
            <p:cNvPr id="47" name="Immagine 4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542" y="3253495"/>
              <a:ext cx="1551830" cy="1615665"/>
            </a:xfrm>
            <a:prstGeom prst="rect">
              <a:avLst/>
            </a:prstGeom>
          </p:spPr>
        </p:pic>
        <p:pic>
          <p:nvPicPr>
            <p:cNvPr id="48" name="Immagin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545" y="3232247"/>
              <a:ext cx="1867369" cy="1780929"/>
            </a:xfrm>
            <a:prstGeom prst="rect">
              <a:avLst/>
            </a:prstGeom>
          </p:spPr>
        </p:pic>
        <p:sp>
          <p:nvSpPr>
            <p:cNvPr id="49" name="CasellaDiTesto 48"/>
            <p:cNvSpPr txBox="1"/>
            <p:nvPr/>
          </p:nvSpPr>
          <p:spPr>
            <a:xfrm>
              <a:off x="4745245" y="4725144"/>
              <a:ext cx="1547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Sisto SFORZA</a:t>
              </a:r>
              <a:endParaRPr lang="it-IT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4560207" y="3098721"/>
              <a:ext cx="3900225" cy="2020588"/>
            </a:xfrm>
            <a:prstGeom prst="rect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332854" y="75481"/>
            <a:ext cx="3745475" cy="49567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PERSONAGGI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52" name="Immagine 5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32" y="4061201"/>
            <a:ext cx="5328592" cy="249952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95536" y="117133"/>
            <a:ext cx="813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…OVVIAMENTE </a:t>
            </a:r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 MANCANO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TECNICHE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DELLA RAPPRESENTAZIONE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FUMETTISTICA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79129" y="1191429"/>
            <a:ext cx="4316302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CARICATURA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5163312" cy="25481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254">
            <a:off x="5114925" y="1235634"/>
            <a:ext cx="2884497" cy="243240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856">
            <a:off x="479129" y="4417779"/>
            <a:ext cx="3491376" cy="16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9380"/>
            <a:ext cx="3907536" cy="229209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2330" y="124073"/>
            <a:ext cx="3456384" cy="45061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SDRAMMATIZZAZIONE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55" y="2909820"/>
            <a:ext cx="3376511" cy="31108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0" y="620688"/>
            <a:ext cx="2651760" cy="54985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889">
            <a:off x="2827412" y="2173922"/>
            <a:ext cx="2752501" cy="25824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5761"/>
            <a:ext cx="4161216" cy="428919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84838" y="180103"/>
            <a:ext cx="2736304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CITAZIONI COLTE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10" y="1671955"/>
            <a:ext cx="4041521" cy="39628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4277814" y="702926"/>
            <a:ext cx="3868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Caspar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David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Friedrich</a:t>
            </a:r>
          </a:p>
          <a:p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</a:rPr>
              <a:t>Greifswald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</a:rPr>
              <a:t>, 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</a:rPr>
              <a:t>settembre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</a:rPr>
              <a:t> 1774 – 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</a:rPr>
              <a:t>Dresda,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</a:rPr>
              <a:t>maggio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</a:rPr>
              <a:t> 1840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06928" y="1226146"/>
            <a:ext cx="3749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chemeClr val="bg2">
                    <a:lumMod val="25000"/>
                  </a:schemeClr>
                </a:solidFill>
              </a:rPr>
              <a:t>Il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it-IT" sz="1400" b="1" i="1" dirty="0">
                <a:solidFill>
                  <a:schemeClr val="bg2">
                    <a:lumMod val="25000"/>
                  </a:schemeClr>
                </a:solidFill>
              </a:rPr>
              <a:t>Viandante sul mare di </a:t>
            </a:r>
            <a:r>
              <a:rPr lang="it-IT" sz="1400" b="1" i="1" dirty="0" smtClean="0">
                <a:solidFill>
                  <a:schemeClr val="bg2">
                    <a:lumMod val="25000"/>
                  </a:schemeClr>
                </a:solidFill>
              </a:rPr>
              <a:t>nebbia (1818)</a:t>
            </a:r>
            <a:endParaRPr lang="it-IT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92" y="1625318"/>
            <a:ext cx="2880320" cy="353187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241992" y="894414"/>
            <a:ext cx="5905291" cy="54524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RICHIAMO A FUMETTI CELEBRI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41992" y="1628800"/>
            <a:ext cx="5922296" cy="35283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90" y="1625318"/>
            <a:ext cx="2819498" cy="33337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44789" y="4892199"/>
            <a:ext cx="2819499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MEFISTO</a:t>
            </a:r>
          </a:p>
          <a:p>
            <a:pPr algn="ctr"/>
            <a:r>
              <a:rPr lang="it-IT" sz="1400" b="1" i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 fumetto western TEX</a:t>
            </a:r>
            <a:endParaRPr lang="it-IT" sz="1400" i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0"/>
            <a:ext cx="8496944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…OLTRE IL TERREMOTO</a:t>
            </a:r>
            <a:endParaRPr lang="it-IT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352"/>
            <a:ext cx="3502487" cy="33085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23" y="1340768"/>
            <a:ext cx="4402641" cy="207974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33134" y="979108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Paesaggi desolati….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10" y="3928944"/>
            <a:ext cx="4384591" cy="23908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425712"/>
            <a:ext cx="3502488" cy="14845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7833" y="4005064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Disperazione….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0"/>
            <a:ext cx="8496944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…OLTRE IL TERREMOTO</a:t>
            </a:r>
            <a:endParaRPr lang="it-IT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645490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Diffidenza dei soldati…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908584" y="4640182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…Superstizione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143521"/>
            <a:ext cx="5657065" cy="25887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18192"/>
            <a:ext cx="4348037" cy="236679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85363"/>
            <a:ext cx="2578013" cy="215560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773">
            <a:off x="2526808" y="2151157"/>
            <a:ext cx="2220626" cy="19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0"/>
            <a:ext cx="8496944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11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…OLTRE IL TERREMOTO</a:t>
            </a:r>
            <a:endParaRPr lang="it-IT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4560" y="670712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Accoglienza e condivisione….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3"/>
          <a:stretch/>
        </p:blipFill>
        <p:spPr>
          <a:xfrm>
            <a:off x="755576" y="1106309"/>
            <a:ext cx="4464496" cy="242183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3"/>
          <a:stretch/>
        </p:blipFill>
        <p:spPr>
          <a:xfrm>
            <a:off x="5489653" y="1077554"/>
            <a:ext cx="2610575" cy="245059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060863" y="3724514"/>
            <a:ext cx="2606040" cy="24505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5"/>
          <a:stretch/>
        </p:blipFill>
        <p:spPr>
          <a:xfrm>
            <a:off x="226621" y="3724514"/>
            <a:ext cx="4400917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 rot="16200000">
            <a:off x="3865986" y="-3713857"/>
            <a:ext cx="707017" cy="8367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63520" y="160310"/>
            <a:ext cx="846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Fumetto come forma di Divulgazione Scientifica</a:t>
            </a:r>
            <a:endParaRPr lang="it-IT" sz="24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5509" y="2022224"/>
            <a:ext cx="81609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fumetto è da molto tempo una 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 di espressione </a:t>
            </a:r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 non riguarda soltanto i bambini ma che, al contrario, coinvolge una fascia di pubblico sempre più ampia ed eterogenea. </a:t>
            </a:r>
            <a:endParaRPr lang="it-IT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1299" y="3205074"/>
            <a:ext cx="8232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Una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forma d’arte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tutti gli effetti,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duttile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potente.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…forse l’ultimo legame con una maniera antica di tramandare le storie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2576" y="4128404"/>
            <a:ext cx="808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fumetti ci mostrano un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mondo incredibile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7905" y="4593902"/>
            <a:ext cx="8446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 lente attraverso cui osservare la realtà che ci circonda con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umorismo, delicatezza</a:t>
            </a:r>
          </a:p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…ma anche estremo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rigore scientifico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69519" y="5982730"/>
            <a:ext cx="449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 questa convinzione nasce…… </a:t>
            </a:r>
            <a:endParaRPr lang="it-IT" b="1" i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496" y="1217109"/>
            <a:ext cx="8160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Sempre più stretto è il rapporto tra 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mondo scientifico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arte sequenziale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70152" y="116632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TAVOLE, STRISCE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STORIE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FIRMATE DA FUMETTISTI CHE, PER GIOCO O PER PASSIONE, HANNO SCELTO DI METTERE LA LORO CREATIVITA’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SERVIZIO DELLA RICERCA,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POSSONO ESSERE CONSIDERATI VERI E PROPRI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STRUMENTI DI DIVULGAZIONE SCIENTIFICA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780928"/>
            <a:ext cx="8774446" cy="131574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 matematica alla </a:t>
            </a: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biologia… </a:t>
            </a:r>
          </a:p>
          <a:p>
            <a:pPr>
              <a:spcBef>
                <a:spcPts val="300"/>
              </a:spcBef>
              <a:defRPr/>
            </a:pP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…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all’esplorazione </a:t>
            </a: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della Terra e dello Spazio</a:t>
            </a:r>
          </a:p>
          <a:p>
            <a:pPr>
              <a:spcBef>
                <a:spcPts val="300"/>
              </a:spcBef>
              <a:defRPr/>
            </a:pP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…tanti sono gli esempi…  </a:t>
            </a:r>
          </a:p>
          <a:p>
            <a:pPr>
              <a:spcBef>
                <a:spcPts val="300"/>
              </a:spcBef>
              <a:defRPr/>
            </a:pP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                                             …tanti i personaggi!!!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353">
            <a:off x="6433626" y="4230469"/>
            <a:ext cx="1545474" cy="189023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069">
            <a:off x="2357998" y="4072067"/>
            <a:ext cx="1860667" cy="186066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916">
            <a:off x="776981" y="3883403"/>
            <a:ext cx="1508872" cy="184546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39">
            <a:off x="4393028" y="3984765"/>
            <a:ext cx="1599561" cy="195638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559">
            <a:off x="3944693" y="5250052"/>
            <a:ext cx="909470" cy="13314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603">
            <a:off x="1950145" y="4984889"/>
            <a:ext cx="1136608" cy="170846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426">
            <a:off x="388954" y="692518"/>
            <a:ext cx="2412431" cy="355932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" y="-27384"/>
            <a:ext cx="871945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NUMEROSI I VOLUMI A FUMETTI EDITI DAGLI ENTI DI RICERCA</a:t>
            </a:r>
            <a:endParaRPr lang="it-IT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7854">
            <a:off x="353139" y="4326295"/>
            <a:ext cx="3801741" cy="213848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21164966">
            <a:off x="152151" y="53848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CNR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383355">
            <a:off x="2983919" y="35382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ASI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195716">
            <a:off x="3517193" y="449670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INAF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465">
            <a:off x="5271908" y="974071"/>
            <a:ext cx="3367635" cy="334518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 rot="965320">
            <a:off x="5829381" y="47054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INGV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981">
            <a:off x="4658282" y="3546123"/>
            <a:ext cx="2223895" cy="314169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 rot="20534824">
            <a:off x="6815347" y="481297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INFN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586">
            <a:off x="2730924" y="715523"/>
            <a:ext cx="2409627" cy="37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7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262">
            <a:off x="4749001" y="2352838"/>
            <a:ext cx="2202752" cy="1992721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305743" y="1874544"/>
            <a:ext cx="810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Il rapporto con il pubblico è davvero una </a:t>
            </a:r>
            <a:r>
              <a:rPr lang="it-IT" b="1" u="sng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TERZA MISSIONE</a:t>
            </a:r>
            <a:endParaRPr lang="it-IT" b="1" u="sng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7584" y="94128"/>
            <a:ext cx="7128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Gli </a:t>
            </a:r>
            <a:r>
              <a:rPr lang="it-IT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scienziati</a:t>
            </a: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dedicano sempre </a:t>
            </a:r>
          </a:p>
          <a:p>
            <a:pPr algn="ctr"/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 </a:t>
            </a:r>
            <a:r>
              <a:rPr lang="it-IT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tempo</a:t>
            </a: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importanza</a:t>
            </a: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rapporto </a:t>
            </a:r>
          </a:p>
          <a:p>
            <a:pPr algn="ctr"/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 i mezzi di </a:t>
            </a:r>
            <a:r>
              <a:rPr lang="it-IT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comunicazione di massa </a:t>
            </a:r>
            <a:endParaRPr lang="it-IT" sz="20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816">
            <a:off x="2058360" y="2432640"/>
            <a:ext cx="2159524" cy="199272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502">
            <a:off x="1913217" y="4512152"/>
            <a:ext cx="2159523" cy="1986238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">
            <a:off x="4860032" y="4581128"/>
            <a:ext cx="2202752" cy="197853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b="25635"/>
          <a:stretch/>
        </p:blipFill>
        <p:spPr>
          <a:xfrm>
            <a:off x="3728044" y="3729531"/>
            <a:ext cx="1327871" cy="13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213">
            <a:off x="5182042" y="4620375"/>
            <a:ext cx="2092284" cy="10860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680">
            <a:off x="6447781" y="2963573"/>
            <a:ext cx="1645839" cy="232792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6938">
            <a:off x="95769" y="4439352"/>
            <a:ext cx="2261716" cy="9511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215">
            <a:off x="4468697" y="666961"/>
            <a:ext cx="3816961" cy="162077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216">
            <a:off x="728862" y="3243753"/>
            <a:ext cx="3448786" cy="131574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896">
            <a:off x="4450579" y="1838885"/>
            <a:ext cx="2226335" cy="314655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312">
            <a:off x="328613" y="857890"/>
            <a:ext cx="1524137" cy="21568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445">
            <a:off x="1635231" y="695570"/>
            <a:ext cx="1489019" cy="210369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25047" y="0"/>
            <a:ext cx="79638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…alcuni strumenti divulgativi </a:t>
            </a:r>
            <a:r>
              <a:rPr lang="it-IT" sz="2800" b="1" dirty="0" err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Ingv</a:t>
            </a:r>
            <a:endParaRPr lang="it-IT" sz="28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577">
            <a:off x="2473174" y="4594903"/>
            <a:ext cx="2986638" cy="102318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6025">
            <a:off x="89251" y="5224184"/>
            <a:ext cx="2859986" cy="8579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337">
            <a:off x="2874117" y="3584577"/>
            <a:ext cx="3176557" cy="77989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820">
            <a:off x="2613740" y="1029868"/>
            <a:ext cx="1598877" cy="2261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292">
            <a:off x="436363" y="5887147"/>
            <a:ext cx="3419006" cy="6723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8" y="2744123"/>
            <a:ext cx="2384524" cy="9181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4595">
            <a:off x="5616778" y="5419865"/>
            <a:ext cx="2729085" cy="86453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19" y="5481355"/>
            <a:ext cx="2089765" cy="127431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712">
            <a:off x="6184581" y="1863241"/>
            <a:ext cx="2117413" cy="11600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3823">
            <a:off x="4427691" y="1438189"/>
            <a:ext cx="2754321" cy="996246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824">
            <a:off x="127057" y="3221128"/>
            <a:ext cx="1066603" cy="1506789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232159" y="6518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 focus particolare viene dedicato alle attività con le  </a:t>
            </a:r>
            <a:r>
              <a:rPr lang="it-IT" sz="2800" b="1" u="sng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SCUOLE</a:t>
            </a:r>
            <a:endParaRPr lang="it-IT" sz="2800" b="1" u="sng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5312" y="1133033"/>
            <a:ext cx="8217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Numerose le proposte di educazione scolastica dirette alla conoscenza dei rischi: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4034489"/>
            <a:ext cx="2124075" cy="23644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74362"/>
            <a:ext cx="2124075" cy="246697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536" y="3354550"/>
            <a:ext cx="3672946" cy="79751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06" y="1567514"/>
            <a:ext cx="2099842" cy="246697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64" y="4041337"/>
            <a:ext cx="2103984" cy="237522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93597" y="0"/>
            <a:ext cx="8352928" cy="123110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INGV</a:t>
            </a:r>
            <a:r>
              <a:rPr lang="it-IT" sz="20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DIVULGA</a:t>
            </a: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INFORMAZIONI ANCHE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ATTRAVERSO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CANALI WEB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SEGUITI DA MIGLIAIA DI FOLLOWERS</a:t>
            </a:r>
            <a:endParaRPr lang="it-IT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74" y="2763988"/>
            <a:ext cx="1174974" cy="66092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8"/>
            <a:ext cx="4088259" cy="839860"/>
          </a:xfrm>
          <a:prstGeom prst="rect">
            <a:avLst/>
          </a:prstGeom>
        </p:spPr>
      </p:pic>
      <p:cxnSp>
        <p:nvCxnSpPr>
          <p:cNvPr id="29" name="Connettore 1 28"/>
          <p:cNvCxnSpPr/>
          <p:nvPr/>
        </p:nvCxnSpPr>
        <p:spPr>
          <a:xfrm>
            <a:off x="1657210" y="2384474"/>
            <a:ext cx="497764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16" y="2798939"/>
            <a:ext cx="486167" cy="486167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35" y="2589086"/>
            <a:ext cx="1113717" cy="74247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87" y="2835932"/>
            <a:ext cx="982745" cy="530682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30" y="2774929"/>
            <a:ext cx="884336" cy="884336"/>
          </a:xfrm>
          <a:prstGeom prst="rect">
            <a:avLst/>
          </a:prstGeom>
        </p:spPr>
      </p:pic>
      <p:cxnSp>
        <p:nvCxnSpPr>
          <p:cNvPr id="35" name="Connettore 1 34"/>
          <p:cNvCxnSpPr/>
          <p:nvPr/>
        </p:nvCxnSpPr>
        <p:spPr>
          <a:xfrm>
            <a:off x="1666300" y="2384474"/>
            <a:ext cx="0" cy="379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4113421" y="2384474"/>
            <a:ext cx="0" cy="379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5410716" y="2406356"/>
            <a:ext cx="0" cy="379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6634852" y="2406356"/>
            <a:ext cx="0" cy="3576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2698020" y="2395415"/>
            <a:ext cx="0" cy="379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ell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20711"/>
              </p:ext>
            </p:extLst>
          </p:nvPr>
        </p:nvGraphicFramePr>
        <p:xfrm>
          <a:off x="1162244" y="3901781"/>
          <a:ext cx="5976664" cy="215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1152128"/>
                <a:gridCol w="1296144"/>
                <a:gridCol w="1152128"/>
                <a:gridCol w="1440160"/>
              </a:tblGrid>
              <a:tr h="125294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/>
                        <a:t>TWITTER</a:t>
                      </a:r>
                      <a:endParaRPr lang="it-IT"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/>
                        <a:t>FACEBOOK</a:t>
                      </a:r>
                      <a:endParaRPr lang="it-IT"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/>
                        <a:t>YOUTUBE</a:t>
                      </a:r>
                      <a:endParaRPr lang="it-IT"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/>
                        <a:t>BLOG</a:t>
                      </a:r>
                      <a:endParaRPr lang="it-IT"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/>
                        <a:t>APPLE IOS e</a:t>
                      </a:r>
                      <a:r>
                        <a:rPr lang="it-IT" sz="1000" baseline="0" dirty="0" smtClean="0"/>
                        <a:t> ANDROID</a:t>
                      </a:r>
                      <a:endParaRPr lang="it-IT"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32632"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APERTO NEL 2009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ON LINE DA MAGGIO 2013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ON LINE</a:t>
                      </a:r>
                      <a:r>
                        <a:rPr lang="it-IT" sz="800" baseline="0" dirty="0" smtClean="0"/>
                        <a:t> DA FEBBRAIO 2010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 smtClean="0"/>
                        <a:t>ON LINE DA MAGGIO 2012</a:t>
                      </a:r>
                    </a:p>
                    <a:p>
                      <a:pPr algn="ctr"/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600" dirty="0" smtClean="0"/>
                        <a:t>DISPONIBILE SU </a:t>
                      </a:r>
                      <a:r>
                        <a:rPr lang="it-IT" sz="800" dirty="0" smtClean="0"/>
                        <a:t>APPLE STORE DA MARZO 2011</a:t>
                      </a:r>
                    </a:p>
                    <a:p>
                      <a:pPr algn="ctr"/>
                      <a:r>
                        <a:rPr lang="it-IT" sz="800" dirty="0" smtClean="0"/>
                        <a:t>SU GOOGLE PLAY</a:t>
                      </a:r>
                      <a:r>
                        <a:rPr lang="it-IT" sz="800" baseline="0" dirty="0" smtClean="0"/>
                        <a:t> DA AGOSTO 2016 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62574"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210.000</a:t>
                      </a:r>
                      <a:r>
                        <a:rPr lang="it-IT" sz="800" baseline="0" dirty="0" smtClean="0"/>
                        <a:t> FOLLOWERS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210.000 AMICI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9.000 MEMBRI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156.000 ISCRITTI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950.000 DOWNLOADS PER IOS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62574"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21.000 TWEET PUBBLICATI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COMUNICAZIONE BIDIREZIONALE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95 VIDEO</a:t>
                      </a:r>
                    </a:p>
                    <a:p>
                      <a:pPr algn="ctr"/>
                      <a:r>
                        <a:rPr lang="it-IT" sz="800" dirty="0" smtClean="0"/>
                        <a:t>4.400.000 VISUALIZZAZIONI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515 ARTICOLI</a:t>
                      </a:r>
                    </a:p>
                    <a:p>
                      <a:pPr algn="ctr"/>
                      <a:r>
                        <a:rPr lang="it-IT" sz="800" dirty="0" smtClean="0"/>
                        <a:t>18.000.000 VISUALIZZAZIONI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200.000 DOWNLOADS PER ANDROID</a:t>
                      </a:r>
                      <a:endParaRPr lang="it-IT" sz="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 flipH="1">
            <a:off x="963115" y="679823"/>
            <a:ext cx="374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Blog </a:t>
            </a:r>
            <a:r>
              <a:rPr lang="it-IT" sz="1400" b="1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INGV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terremoti</a:t>
            </a:r>
            <a:endParaRPr lang="it-IT" sz="1400" b="1" i="1" dirty="0" smtClean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 fontAlgn="base"/>
            <a:endParaRPr lang="it-IT" sz="8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 fontAlgn="base"/>
            <a:r>
              <a:rPr lang="it-IT" sz="1200" b="1" dirty="0" smtClean="0">
                <a:solidFill>
                  <a:srgbClr val="1923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 di comunicazione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per diffondere informazioni </a:t>
            </a:r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sull’attività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sismica in corso, </a:t>
            </a:r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sequenze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sismiche e maremoti e sui risultati degli studi e ricerche dell’INGV.</a:t>
            </a:r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r" fontAlgn="base"/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Nasce a maggio 2012</a:t>
            </a:r>
            <a:endParaRPr lang="it-IT" sz="1200" b="1" dirty="0">
              <a:solidFill>
                <a:srgbClr val="19232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20358" y="41252"/>
            <a:ext cx="3744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…a tutto Blog!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114905" y="2172969"/>
            <a:ext cx="358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https://ingvterremoti.wordpress.com</a:t>
            </a:r>
            <a:r>
              <a:rPr lang="it-IT" sz="1200" b="1" i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/</a:t>
            </a:r>
            <a:endParaRPr lang="it-IT" sz="1200" b="1" i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12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3014" r="4825"/>
          <a:stretch/>
        </p:blipFill>
        <p:spPr>
          <a:xfrm>
            <a:off x="5020354" y="445474"/>
            <a:ext cx="3088721" cy="210032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 flipH="1">
            <a:off x="963115" y="2698877"/>
            <a:ext cx="37444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Blog </a:t>
            </a:r>
            <a:r>
              <a:rPr lang="it-IT" sz="1400" b="1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INGV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vulcani</a:t>
            </a:r>
            <a:endParaRPr lang="it-IT" sz="1400" b="1" i="1" dirty="0" smtClean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 fontAlgn="base"/>
            <a:endParaRPr lang="it-IT" sz="8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 fontAlgn="base"/>
            <a:r>
              <a:rPr lang="it-IT" sz="1200" b="1" dirty="0" smtClean="0">
                <a:solidFill>
                  <a:srgbClr val="1923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 di comunicazione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per diffondere informazioni corrette e autorevoli sull’attività dei vulcani italiani e sui risultati degli studi e ricerche dell’INGV</a:t>
            </a:r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r" fontAlgn="base"/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Nasce a aprile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2018</a:t>
            </a:r>
            <a:endParaRPr lang="it-IT" sz="1200" b="1" dirty="0">
              <a:solidFill>
                <a:srgbClr val="19232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20358" y="4178464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https://ingvvulcani.wordpress.com/</a:t>
            </a:r>
            <a:endParaRPr lang="it-IT" sz="12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1200" b="1" i="1" dirty="0"/>
          </a:p>
        </p:txBody>
      </p:sp>
      <p:pic>
        <p:nvPicPr>
          <p:cNvPr id="10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0" y="2729286"/>
            <a:ext cx="3488287" cy="1916815"/>
          </a:xfrm>
        </p:spPr>
      </p:pic>
      <p:sp>
        <p:nvSpPr>
          <p:cNvPr id="11" name="Rettangolo 10"/>
          <p:cNvSpPr/>
          <p:nvPr/>
        </p:nvSpPr>
        <p:spPr>
          <a:xfrm>
            <a:off x="2085317" y="6392361"/>
            <a:ext cx="2608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i="1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https://ingvambiente.com/</a:t>
            </a:r>
            <a:endParaRPr lang="it-IT" sz="12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 flipH="1">
            <a:off x="899592" y="4862091"/>
            <a:ext cx="38164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Blog </a:t>
            </a:r>
            <a:r>
              <a:rPr lang="it-IT" sz="1400" b="1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INGV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ambiente</a:t>
            </a:r>
            <a:endParaRPr lang="it-IT" sz="1400" b="1" i="1" dirty="0" smtClean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 fontAlgn="base"/>
            <a:endParaRPr lang="it-IT" sz="8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 fontAlgn="base"/>
            <a:r>
              <a:rPr lang="it-IT" sz="1200" b="1" dirty="0" smtClean="0">
                <a:solidFill>
                  <a:srgbClr val="1923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 di comunicazione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per diffondere </a:t>
            </a:r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informazioni relative alle attività di ricerca e monitoraggio nell’ambito dei fenomeni e delle dinamiche del sistema </a:t>
            </a:r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Terra.</a:t>
            </a:r>
          </a:p>
          <a:p>
            <a:pPr algn="r" fontAlgn="base"/>
            <a:r>
              <a:rPr lang="it-IT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Nasce a giugno 2018</a:t>
            </a:r>
            <a:endParaRPr lang="it-IT" sz="1200" b="1" dirty="0">
              <a:solidFill>
                <a:srgbClr val="19232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55" y="4725144"/>
            <a:ext cx="3363856" cy="213653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3688" y="1124744"/>
            <a:ext cx="604230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/>
              <a:t>«Veri e propri discendenti di Prometeo, </a:t>
            </a:r>
            <a:endParaRPr lang="it-IT" sz="2400" b="1" i="1" dirty="0" smtClean="0"/>
          </a:p>
          <a:p>
            <a:pPr algn="ctr"/>
            <a:r>
              <a:rPr lang="it-IT" sz="2400" b="1" i="1" dirty="0" smtClean="0"/>
              <a:t>i </a:t>
            </a:r>
            <a:r>
              <a:rPr lang="it-IT" sz="2400" b="1" i="1" dirty="0"/>
              <a:t>divulgatori scientifici </a:t>
            </a:r>
            <a:endParaRPr lang="it-IT" sz="2400" b="1" i="1" dirty="0" smtClean="0"/>
          </a:p>
          <a:p>
            <a:pPr algn="ctr"/>
            <a:r>
              <a:rPr lang="it-IT" sz="2400" b="1" i="1" dirty="0" smtClean="0"/>
              <a:t>prendono il </a:t>
            </a:r>
            <a:r>
              <a:rPr lang="it-IT" sz="2400" b="1" i="1" dirty="0"/>
              <a:t>fuoco dall’Olimpo </a:t>
            </a:r>
            <a:r>
              <a:rPr lang="it-IT" sz="2400" b="1" i="1" dirty="0" smtClean="0"/>
              <a:t>della scienza</a:t>
            </a:r>
            <a:r>
              <a:rPr lang="it-IT" sz="2400" b="1" i="1" dirty="0"/>
              <a:t>, </a:t>
            </a:r>
            <a:endParaRPr lang="it-IT" sz="2400" b="1" i="1" dirty="0" smtClean="0"/>
          </a:p>
          <a:p>
            <a:pPr algn="ctr"/>
            <a:r>
              <a:rPr lang="it-IT" sz="2400" b="1" i="1" dirty="0" smtClean="0"/>
              <a:t>i </a:t>
            </a:r>
            <a:r>
              <a:rPr lang="it-IT" sz="2400" b="1" i="1" dirty="0"/>
              <a:t>laboratori e le università, </a:t>
            </a:r>
            <a:endParaRPr lang="it-IT" sz="2400" b="1" i="1" dirty="0" smtClean="0"/>
          </a:p>
          <a:p>
            <a:pPr algn="ctr"/>
            <a:r>
              <a:rPr lang="it-IT" sz="2400" b="1" i="1" dirty="0" smtClean="0"/>
              <a:t>e </a:t>
            </a:r>
            <a:r>
              <a:rPr lang="it-IT" sz="2400" b="1" i="1" dirty="0"/>
              <a:t>lo portano giù agli uomini</a:t>
            </a:r>
            <a:r>
              <a:rPr lang="it-IT" sz="2400" b="1" i="1" dirty="0" smtClean="0"/>
              <a:t>.»</a:t>
            </a:r>
          </a:p>
          <a:p>
            <a:pPr algn="ctr"/>
            <a:r>
              <a:rPr lang="en-US" sz="2000" dirty="0"/>
              <a:t>William L. </a:t>
            </a:r>
            <a:r>
              <a:rPr lang="en-US" sz="2000" dirty="0" smtClean="0"/>
              <a:t>Lawrence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4120677" y="4509120"/>
            <a:ext cx="132832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60986"/>
            <a:ext cx="3528392" cy="4957391"/>
          </a:xfrm>
          <a:prstGeom prst="rect">
            <a:avLst/>
          </a:prstGeom>
          <a:effectLst>
            <a:glow rad="228600">
              <a:schemeClr val="tx2">
                <a:lumMod val="5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Rettangolo 2"/>
          <p:cNvSpPr/>
          <p:nvPr/>
        </p:nvSpPr>
        <p:spPr>
          <a:xfrm>
            <a:off x="0" y="14908"/>
            <a:ext cx="83884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i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VISIONE DI MALLET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477528"/>
            <a:ext cx="846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di </a:t>
            </a:r>
          </a:p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Giuseppe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</a:rPr>
              <a:t>Palumbo, Giulio Giordano e Gianfranco Giardina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1025853"/>
            <a:ext cx="838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</a:rPr>
              <a:t>Collana 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Storie del Gruppo Lucano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6518377"/>
            <a:ext cx="8388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Gennaio 2019</a:t>
            </a:r>
            <a:endParaRPr lang="it-IT" sz="14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957" y="1357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terremoto </a:t>
            </a:r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 16 dicembre 1857 in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Basilicata…</a:t>
            </a:r>
          </a:p>
          <a:p>
            <a:pPr algn="ctr" fontAlgn="base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Uno 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 più distruttivi della storia sismica italiana</a:t>
            </a:r>
            <a:endParaRPr lang="it-IT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026785" cy="56529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05" y="959633"/>
            <a:ext cx="3975491" cy="56019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5689" r="5822" b="34800"/>
          <a:stretch/>
        </p:blipFill>
        <p:spPr>
          <a:xfrm>
            <a:off x="4858611" y="1578246"/>
            <a:ext cx="3551474" cy="3936623"/>
          </a:xfrm>
          <a:prstGeom prst="rect">
            <a:avLst/>
          </a:prstGeom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0" y="113284"/>
            <a:ext cx="901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terremoto del 16 dicembre 1857 in Basilicata…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primo terremoto 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mondo documentato fotograficamente</a:t>
            </a:r>
            <a:endParaRPr lang="it-IT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253645" y="3575373"/>
            <a:ext cx="2662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Alphonse </a:t>
            </a:r>
            <a:r>
              <a:rPr lang="it-IT" sz="16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Bernoud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fotografo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francese operante a Napoli, 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documentò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 la fotografia lo stato </a:t>
            </a:r>
            <a:endParaRPr lang="it-IT" sz="16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paesi colpiti</a:t>
            </a:r>
            <a:endParaRPr lang="it-IT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6287" y="6002585"/>
            <a:ext cx="4354701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Realizzò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primo reportage </a:t>
            </a:r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terremoto della storia</a:t>
            </a:r>
            <a:endParaRPr lang="it-IT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710328" y="973925"/>
            <a:ext cx="374441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maggior parte delle foto erano di tipo stereoscopiche</a:t>
            </a:r>
            <a:endParaRPr lang="it-I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2" y="946893"/>
            <a:ext cx="4597899" cy="22237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" y="3596428"/>
            <a:ext cx="1935779" cy="220883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582536" y="6059543"/>
            <a:ext cx="1661872" cy="32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3312" r="40186"/>
          <a:stretch/>
        </p:blipFill>
        <p:spPr>
          <a:xfrm>
            <a:off x="4858611" y="5477617"/>
            <a:ext cx="3457805" cy="124378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5" y="3236063"/>
            <a:ext cx="7278044" cy="20162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8" y="572090"/>
            <a:ext cx="7283250" cy="191850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16142" y="2586327"/>
            <a:ext cx="7349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 fotogrammi di fotografie stereoscopiche dei primi reportage fotografici di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Bernoud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condotti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nei giorni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successivi al terremoto</a:t>
            </a:r>
          </a:p>
        </p:txBody>
      </p:sp>
      <p:sp>
        <p:nvSpPr>
          <p:cNvPr id="6" name="Rettangolo 5"/>
          <p:cNvSpPr/>
          <p:nvPr/>
        </p:nvSpPr>
        <p:spPr>
          <a:xfrm>
            <a:off x="534636" y="5354052"/>
            <a:ext cx="7380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Incisione della veduta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 ovest della parte alta di Polla distrutta dal terremoto del 16 dicembre 1857 (da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Mallet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1862)</a:t>
            </a:r>
          </a:p>
        </p:txBody>
      </p:sp>
      <p:sp>
        <p:nvSpPr>
          <p:cNvPr id="8" name="Rettangolo 7"/>
          <p:cNvSpPr/>
          <p:nvPr/>
        </p:nvSpPr>
        <p:spPr>
          <a:xfrm>
            <a:off x="527451" y="5976564"/>
            <a:ext cx="73222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Primi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documenti scientifici per la nascente sismologia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grazie ai quali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oggi è possibile ricostruire molte delle trasformazioni paesaggistiche intercorse negli ultimi 150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anni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2338" y="-1434"/>
            <a:ext cx="7851332" cy="54073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fotografie degli effetti di un terremoto</a:t>
            </a:r>
            <a:endParaRPr lang="it-IT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116632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Il </a:t>
            </a:r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terremoto del 16 dicembre 1857 in Basilicata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fontAlgn="base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Il 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primo per cui la </a:t>
            </a:r>
            <a:r>
              <a:rPr lang="it-IT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scienza dei terremoti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it-IT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fontAlgn="base"/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è 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definita come sismologia</a:t>
            </a:r>
            <a:endParaRPr lang="it-IT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/>
            <a:endParaRPr lang="it-IT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5" y="3418234"/>
            <a:ext cx="2203039" cy="3119346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2702259" y="3649373"/>
            <a:ext cx="3991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(Dublino</a:t>
            </a:r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, 3 giugno </a:t>
            </a:r>
            <a:r>
              <a:rPr lang="it-IT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1810 - Londra</a:t>
            </a:r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, 5 novembre </a:t>
            </a:r>
            <a:r>
              <a:rPr lang="it-IT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1881)</a:t>
            </a:r>
            <a:endParaRPr lang="it-IT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90274" y="3334472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Robert </a:t>
            </a:r>
            <a:r>
              <a:rPr lang="it-IT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Mallet</a:t>
            </a:r>
            <a:endParaRPr lang="it-IT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7" y="4268680"/>
            <a:ext cx="4804779" cy="23286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25"/>
          <a:stretch/>
        </p:blipFill>
        <p:spPr>
          <a:xfrm>
            <a:off x="444964" y="1072523"/>
            <a:ext cx="6408548" cy="106033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2"/>
          <a:stretch/>
        </p:blipFill>
        <p:spPr>
          <a:xfrm>
            <a:off x="444964" y="2081821"/>
            <a:ext cx="6408548" cy="10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96" y="1457585"/>
            <a:ext cx="3668352" cy="34563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9" y="2832868"/>
            <a:ext cx="3877604" cy="35996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2806" y="100298"/>
            <a:ext cx="9038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Mallet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raggiunse rapidamente l’area </a:t>
            </a:r>
            <a:endParaRPr lang="it-IT" sz="16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1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it-IT" sz="1600" b="1" i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d’azione </a:t>
            </a:r>
            <a:r>
              <a:rPr lang="it-IT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dell’incredibile violenza del terremoto</a:t>
            </a:r>
            <a:r>
              <a:rPr lang="it-IT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9754"/>
            <a:ext cx="3096344" cy="198857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275856" y="808270"/>
            <a:ext cx="3750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 “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laboratorio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terremoto</a:t>
            </a:r>
            <a:r>
              <a:rPr lang="it-IT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 </a:t>
            </a:r>
            <a:endParaRPr lang="it-IT" sz="16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600" dirty="0" err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Mallet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dimostra le sue teorie…</a:t>
            </a:r>
            <a:endParaRPr lang="it-IT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181877" y="517170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…iniziava l’avventura </a:t>
            </a:r>
            <a:r>
              <a:rPr lang="it-IT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della pubblicazione della relazione 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della </a:t>
            </a:r>
            <a:r>
              <a:rPr lang="it-IT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sua spedizione 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scientifica in cui </a:t>
            </a:r>
          </a:p>
          <a:p>
            <a:pPr algn="ctr"/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definì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sismologia la scienza </a:t>
            </a:r>
            <a:endParaRPr lang="it-IT" sz="16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terremoti</a:t>
            </a:r>
          </a:p>
          <a:p>
            <a:pPr algn="ctr"/>
            <a:endParaRPr lang="it-IT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39552" y="1102841"/>
            <a:ext cx="76204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NELL’ARTE SEQUENZIALE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L’ASPETTO VISIVO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 FONDAMENTALE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NELLA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Visione di </a:t>
            </a:r>
            <a:r>
              <a:rPr lang="it-IT" b="1" i="1" dirty="0" err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Mallet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LUOGHI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I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PERSONAGGI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SONO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PERFETTAMENTE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COERENTI</a:t>
            </a: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 LA </a:t>
            </a:r>
            <a:r>
              <a:rPr lang="it-IT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REALTÀ STORICO - SCIENTIFICA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436096" y="5373216"/>
            <a:ext cx="2268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i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Alcuni esempi….</a:t>
            </a:r>
            <a:endParaRPr lang="it-IT" sz="2000" i="1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1"/>
          <a:stretch/>
        </p:blipFill>
        <p:spPr>
          <a:xfrm>
            <a:off x="8100228" y="5695456"/>
            <a:ext cx="631506" cy="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18010</TotalTime>
  <Words>1166</Words>
  <Application>Microsoft Office PowerPoint</Application>
  <PresentationFormat>Presentazione su schermo (4:3)</PresentationFormat>
  <Paragraphs>239</Paragraphs>
  <Slides>27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View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maresci</dc:creator>
  <cp:lastModifiedBy>maresci</cp:lastModifiedBy>
  <cp:revision>275</cp:revision>
  <cp:lastPrinted>2019-05-02T10:42:31Z</cp:lastPrinted>
  <dcterms:created xsi:type="dcterms:W3CDTF">2019-04-17T13:11:05Z</dcterms:created>
  <dcterms:modified xsi:type="dcterms:W3CDTF">2019-05-16T09:01:16Z</dcterms:modified>
</cp:coreProperties>
</file>